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32"/>
  </p:notesMasterIdLst>
  <p:sldIdLst>
    <p:sldId id="258" r:id="rId2"/>
    <p:sldId id="259" r:id="rId3"/>
    <p:sldId id="291" r:id="rId4"/>
    <p:sldId id="260" r:id="rId5"/>
    <p:sldId id="292" r:id="rId6"/>
    <p:sldId id="293" r:id="rId7"/>
    <p:sldId id="261" r:id="rId8"/>
    <p:sldId id="262" r:id="rId9"/>
    <p:sldId id="294" r:id="rId10"/>
    <p:sldId id="296" r:id="rId11"/>
    <p:sldId id="295" r:id="rId12"/>
    <p:sldId id="264" r:id="rId13"/>
    <p:sldId id="263" r:id="rId14"/>
    <p:sldId id="265" r:id="rId15"/>
    <p:sldId id="266" r:id="rId16"/>
    <p:sldId id="267" r:id="rId17"/>
    <p:sldId id="281" r:id="rId18"/>
    <p:sldId id="282" r:id="rId19"/>
    <p:sldId id="283" r:id="rId20"/>
    <p:sldId id="286" r:id="rId21"/>
    <p:sldId id="284" r:id="rId22"/>
    <p:sldId id="285" r:id="rId23"/>
    <p:sldId id="279" r:id="rId24"/>
    <p:sldId id="268" r:id="rId25"/>
    <p:sldId id="280" r:id="rId26"/>
    <p:sldId id="269" r:id="rId27"/>
    <p:sldId id="287" r:id="rId28"/>
    <p:sldId id="288" r:id="rId29"/>
    <p:sldId id="270" r:id="rId30"/>
    <p:sldId id="289" r:id="rId31"/>
  </p:sldIdLst>
  <p:sldSz cx="13176250" cy="8243888"/>
  <p:notesSz cx="6858000" cy="9144000"/>
  <p:defaultTextStyle>
    <a:defPPr>
      <a:defRPr lang="en-US"/>
    </a:defPPr>
    <a:lvl1pPr marL="0" algn="l" defTabSz="1028053" rtl="0" eaLnBrk="1" latinLnBrk="0" hangingPunct="1">
      <a:defRPr sz="2024" kern="1200">
        <a:solidFill>
          <a:schemeClr val="tx1"/>
        </a:solidFill>
        <a:latin typeface="+mn-lt"/>
        <a:ea typeface="+mn-ea"/>
        <a:cs typeface="+mn-cs"/>
      </a:defRPr>
    </a:lvl1pPr>
    <a:lvl2pPr marL="514026" algn="l" defTabSz="1028053" rtl="0" eaLnBrk="1" latinLnBrk="0" hangingPunct="1">
      <a:defRPr sz="2024" kern="1200">
        <a:solidFill>
          <a:schemeClr val="tx1"/>
        </a:solidFill>
        <a:latin typeface="+mn-lt"/>
        <a:ea typeface="+mn-ea"/>
        <a:cs typeface="+mn-cs"/>
      </a:defRPr>
    </a:lvl2pPr>
    <a:lvl3pPr marL="1028053" algn="l" defTabSz="1028053" rtl="0" eaLnBrk="1" latinLnBrk="0" hangingPunct="1">
      <a:defRPr sz="2024" kern="1200">
        <a:solidFill>
          <a:schemeClr val="tx1"/>
        </a:solidFill>
        <a:latin typeface="+mn-lt"/>
        <a:ea typeface="+mn-ea"/>
        <a:cs typeface="+mn-cs"/>
      </a:defRPr>
    </a:lvl3pPr>
    <a:lvl4pPr marL="1542079" algn="l" defTabSz="1028053" rtl="0" eaLnBrk="1" latinLnBrk="0" hangingPunct="1">
      <a:defRPr sz="2024" kern="1200">
        <a:solidFill>
          <a:schemeClr val="tx1"/>
        </a:solidFill>
        <a:latin typeface="+mn-lt"/>
        <a:ea typeface="+mn-ea"/>
        <a:cs typeface="+mn-cs"/>
      </a:defRPr>
    </a:lvl4pPr>
    <a:lvl5pPr marL="2056105" algn="l" defTabSz="1028053" rtl="0" eaLnBrk="1" latinLnBrk="0" hangingPunct="1">
      <a:defRPr sz="2024" kern="1200">
        <a:solidFill>
          <a:schemeClr val="tx1"/>
        </a:solidFill>
        <a:latin typeface="+mn-lt"/>
        <a:ea typeface="+mn-ea"/>
        <a:cs typeface="+mn-cs"/>
      </a:defRPr>
    </a:lvl5pPr>
    <a:lvl6pPr marL="2570132" algn="l" defTabSz="1028053" rtl="0" eaLnBrk="1" latinLnBrk="0" hangingPunct="1">
      <a:defRPr sz="2024" kern="1200">
        <a:solidFill>
          <a:schemeClr val="tx1"/>
        </a:solidFill>
        <a:latin typeface="+mn-lt"/>
        <a:ea typeface="+mn-ea"/>
        <a:cs typeface="+mn-cs"/>
      </a:defRPr>
    </a:lvl6pPr>
    <a:lvl7pPr marL="3084158" algn="l" defTabSz="1028053" rtl="0" eaLnBrk="1" latinLnBrk="0" hangingPunct="1">
      <a:defRPr sz="2024" kern="1200">
        <a:solidFill>
          <a:schemeClr val="tx1"/>
        </a:solidFill>
        <a:latin typeface="+mn-lt"/>
        <a:ea typeface="+mn-ea"/>
        <a:cs typeface="+mn-cs"/>
      </a:defRPr>
    </a:lvl7pPr>
    <a:lvl8pPr marL="3598184" algn="l" defTabSz="1028053" rtl="0" eaLnBrk="1" latinLnBrk="0" hangingPunct="1">
      <a:defRPr sz="2024" kern="1200">
        <a:solidFill>
          <a:schemeClr val="tx1"/>
        </a:solidFill>
        <a:latin typeface="+mn-lt"/>
        <a:ea typeface="+mn-ea"/>
        <a:cs typeface="+mn-cs"/>
      </a:defRPr>
    </a:lvl8pPr>
    <a:lvl9pPr marL="4112210" algn="l" defTabSz="1028053" rtl="0" eaLnBrk="1" latinLnBrk="0" hangingPunct="1">
      <a:defRPr sz="2024"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4" autoAdjust="0"/>
    <p:restoredTop sz="94674"/>
  </p:normalViewPr>
  <p:slideViewPr>
    <p:cSldViewPr snapToGrid="0" snapToObjects="1">
      <p:cViewPr varScale="1">
        <p:scale>
          <a:sx n="61" d="100"/>
          <a:sy n="61" d="100"/>
        </p:scale>
        <p:origin x="828"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4D74DC-A944-1B41-A032-314478C82D6E}" type="datetimeFigureOut">
              <a:rPr lang="en-US" smtClean="0"/>
              <a:t>2/21/2021</a:t>
            </a:fld>
            <a:endParaRPr lang="en-US"/>
          </a:p>
        </p:txBody>
      </p:sp>
      <p:sp>
        <p:nvSpPr>
          <p:cNvPr id="4" name="Slide Image Placeholder 3"/>
          <p:cNvSpPr>
            <a:spLocks noGrp="1" noRot="1" noChangeAspect="1"/>
          </p:cNvSpPr>
          <p:nvPr>
            <p:ph type="sldImg" idx="2"/>
          </p:nvPr>
        </p:nvSpPr>
        <p:spPr>
          <a:xfrm>
            <a:off x="962025" y="1143000"/>
            <a:ext cx="49339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9D154C-AD6B-8B41-AF94-6FF860619C2D}" type="slidenum">
              <a:rPr lang="en-US" smtClean="0"/>
              <a:t>‹#›</a:t>
            </a:fld>
            <a:endParaRPr lang="en-US"/>
          </a:p>
        </p:txBody>
      </p:sp>
    </p:spTree>
    <p:extLst>
      <p:ext uri="{BB962C8B-B14F-4D97-AF65-F5344CB8AC3E}">
        <p14:creationId xmlns:p14="http://schemas.microsoft.com/office/powerpoint/2010/main" val="34948380"/>
      </p:ext>
    </p:extLst>
  </p:cSld>
  <p:clrMap bg1="lt1" tx1="dk1" bg2="lt2" tx2="dk2" accent1="accent1" accent2="accent2" accent3="accent3" accent4="accent4" accent5="accent5" accent6="accent6" hlink="hlink" folHlink="folHlink"/>
  <p:notesStyle>
    <a:lvl1pPr marL="0" algn="l" defTabSz="1028053" rtl="0" eaLnBrk="1" latinLnBrk="0" hangingPunct="1">
      <a:defRPr sz="1349" kern="1200">
        <a:solidFill>
          <a:schemeClr val="tx1"/>
        </a:solidFill>
        <a:latin typeface="+mn-lt"/>
        <a:ea typeface="+mn-ea"/>
        <a:cs typeface="+mn-cs"/>
      </a:defRPr>
    </a:lvl1pPr>
    <a:lvl2pPr marL="514026" algn="l" defTabSz="1028053" rtl="0" eaLnBrk="1" latinLnBrk="0" hangingPunct="1">
      <a:defRPr sz="1349" kern="1200">
        <a:solidFill>
          <a:schemeClr val="tx1"/>
        </a:solidFill>
        <a:latin typeface="+mn-lt"/>
        <a:ea typeface="+mn-ea"/>
        <a:cs typeface="+mn-cs"/>
      </a:defRPr>
    </a:lvl2pPr>
    <a:lvl3pPr marL="1028053" algn="l" defTabSz="1028053" rtl="0" eaLnBrk="1" latinLnBrk="0" hangingPunct="1">
      <a:defRPr sz="1349" kern="1200">
        <a:solidFill>
          <a:schemeClr val="tx1"/>
        </a:solidFill>
        <a:latin typeface="+mn-lt"/>
        <a:ea typeface="+mn-ea"/>
        <a:cs typeface="+mn-cs"/>
      </a:defRPr>
    </a:lvl3pPr>
    <a:lvl4pPr marL="1542079" algn="l" defTabSz="1028053" rtl="0" eaLnBrk="1" latinLnBrk="0" hangingPunct="1">
      <a:defRPr sz="1349" kern="1200">
        <a:solidFill>
          <a:schemeClr val="tx1"/>
        </a:solidFill>
        <a:latin typeface="+mn-lt"/>
        <a:ea typeface="+mn-ea"/>
        <a:cs typeface="+mn-cs"/>
      </a:defRPr>
    </a:lvl4pPr>
    <a:lvl5pPr marL="2056105" algn="l" defTabSz="1028053" rtl="0" eaLnBrk="1" latinLnBrk="0" hangingPunct="1">
      <a:defRPr sz="1349" kern="1200">
        <a:solidFill>
          <a:schemeClr val="tx1"/>
        </a:solidFill>
        <a:latin typeface="+mn-lt"/>
        <a:ea typeface="+mn-ea"/>
        <a:cs typeface="+mn-cs"/>
      </a:defRPr>
    </a:lvl5pPr>
    <a:lvl6pPr marL="2570132" algn="l" defTabSz="1028053" rtl="0" eaLnBrk="1" latinLnBrk="0" hangingPunct="1">
      <a:defRPr sz="1349" kern="1200">
        <a:solidFill>
          <a:schemeClr val="tx1"/>
        </a:solidFill>
        <a:latin typeface="+mn-lt"/>
        <a:ea typeface="+mn-ea"/>
        <a:cs typeface="+mn-cs"/>
      </a:defRPr>
    </a:lvl6pPr>
    <a:lvl7pPr marL="3084158" algn="l" defTabSz="1028053" rtl="0" eaLnBrk="1" latinLnBrk="0" hangingPunct="1">
      <a:defRPr sz="1349" kern="1200">
        <a:solidFill>
          <a:schemeClr val="tx1"/>
        </a:solidFill>
        <a:latin typeface="+mn-lt"/>
        <a:ea typeface="+mn-ea"/>
        <a:cs typeface="+mn-cs"/>
      </a:defRPr>
    </a:lvl7pPr>
    <a:lvl8pPr marL="3598184" algn="l" defTabSz="1028053" rtl="0" eaLnBrk="1" latinLnBrk="0" hangingPunct="1">
      <a:defRPr sz="1349" kern="1200">
        <a:solidFill>
          <a:schemeClr val="tx1"/>
        </a:solidFill>
        <a:latin typeface="+mn-lt"/>
        <a:ea typeface="+mn-ea"/>
        <a:cs typeface="+mn-cs"/>
      </a:defRPr>
    </a:lvl8pPr>
    <a:lvl9pPr marL="4112210" algn="l" defTabSz="1028053" rtl="0" eaLnBrk="1" latinLnBrk="0" hangingPunct="1">
      <a:defRPr sz="1349"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47031" y="1349174"/>
            <a:ext cx="9882188" cy="2870094"/>
          </a:xfrm>
        </p:spPr>
        <p:txBody>
          <a:bodyPr anchor="b"/>
          <a:lstStyle>
            <a:lvl1pPr algn="ctr">
              <a:defRPr sz="6484"/>
            </a:lvl1pPr>
          </a:lstStyle>
          <a:p>
            <a:r>
              <a:rPr lang="en-US" smtClean="0"/>
              <a:t>Click to edit Master title style</a:t>
            </a:r>
            <a:endParaRPr lang="en-US" dirty="0"/>
          </a:p>
        </p:txBody>
      </p:sp>
      <p:sp>
        <p:nvSpPr>
          <p:cNvPr id="3" name="Subtitle 2"/>
          <p:cNvSpPr>
            <a:spLocks noGrp="1"/>
          </p:cNvSpPr>
          <p:nvPr>
            <p:ph type="subTitle" idx="1"/>
          </p:nvPr>
        </p:nvSpPr>
        <p:spPr>
          <a:xfrm>
            <a:off x="1647031" y="4329950"/>
            <a:ext cx="9882188" cy="1990364"/>
          </a:xfrm>
        </p:spPr>
        <p:txBody>
          <a:bodyPr/>
          <a:lstStyle>
            <a:lvl1pPr marL="0" indent="0" algn="ctr">
              <a:buNone/>
              <a:defRPr sz="2594"/>
            </a:lvl1pPr>
            <a:lvl2pPr marL="494096" indent="0" algn="ctr">
              <a:buNone/>
              <a:defRPr sz="2161"/>
            </a:lvl2pPr>
            <a:lvl3pPr marL="988192" indent="0" algn="ctr">
              <a:buNone/>
              <a:defRPr sz="1945"/>
            </a:lvl3pPr>
            <a:lvl4pPr marL="1482288" indent="0" algn="ctr">
              <a:buNone/>
              <a:defRPr sz="1729"/>
            </a:lvl4pPr>
            <a:lvl5pPr marL="1976384" indent="0" algn="ctr">
              <a:buNone/>
              <a:defRPr sz="1729"/>
            </a:lvl5pPr>
            <a:lvl6pPr marL="2470480" indent="0" algn="ctr">
              <a:buNone/>
              <a:defRPr sz="1729"/>
            </a:lvl6pPr>
            <a:lvl7pPr marL="2964576" indent="0" algn="ctr">
              <a:buNone/>
              <a:defRPr sz="1729"/>
            </a:lvl7pPr>
            <a:lvl8pPr marL="3458672" indent="0" algn="ctr">
              <a:buNone/>
              <a:defRPr sz="1729"/>
            </a:lvl8pPr>
            <a:lvl9pPr marL="3952768" indent="0" algn="ctr">
              <a:buNone/>
              <a:defRPr sz="1729"/>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5091013F-B187-0343-B4AF-161BB89D2DED}"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912630-BA25-504D-9B4D-601BB1F4F39C}" type="slidenum">
              <a:rPr lang="en-US" smtClean="0"/>
              <a:t>‹#›</a:t>
            </a:fld>
            <a:endParaRPr lang="en-US"/>
          </a:p>
        </p:txBody>
      </p:sp>
    </p:spTree>
    <p:extLst>
      <p:ext uri="{BB962C8B-B14F-4D97-AF65-F5344CB8AC3E}">
        <p14:creationId xmlns:p14="http://schemas.microsoft.com/office/powerpoint/2010/main" val="15594657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091013F-B187-0343-B4AF-161BB89D2DED}"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912630-BA25-504D-9B4D-601BB1F4F39C}" type="slidenum">
              <a:rPr lang="en-US" smtClean="0"/>
              <a:t>‹#›</a:t>
            </a:fld>
            <a:endParaRPr lang="en-US"/>
          </a:p>
        </p:txBody>
      </p:sp>
    </p:spTree>
    <p:extLst>
      <p:ext uri="{BB962C8B-B14F-4D97-AF65-F5344CB8AC3E}">
        <p14:creationId xmlns:p14="http://schemas.microsoft.com/office/powerpoint/2010/main" val="18226550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29254" y="438911"/>
            <a:ext cx="2841129" cy="6986314"/>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05867" y="438911"/>
            <a:ext cx="8358684" cy="698631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091013F-B187-0343-B4AF-161BB89D2DED}"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912630-BA25-504D-9B4D-601BB1F4F39C}" type="slidenum">
              <a:rPr lang="en-US" smtClean="0"/>
              <a:t>‹#›</a:t>
            </a:fld>
            <a:endParaRPr lang="en-US"/>
          </a:p>
        </p:txBody>
      </p:sp>
    </p:spTree>
    <p:extLst>
      <p:ext uri="{BB962C8B-B14F-4D97-AF65-F5344CB8AC3E}">
        <p14:creationId xmlns:p14="http://schemas.microsoft.com/office/powerpoint/2010/main" val="16572559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091013F-B187-0343-B4AF-161BB89D2DED}"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912630-BA25-504D-9B4D-601BB1F4F39C}" type="slidenum">
              <a:rPr lang="en-US" smtClean="0"/>
              <a:t>‹#›</a:t>
            </a:fld>
            <a:endParaRPr lang="en-US"/>
          </a:p>
        </p:txBody>
      </p:sp>
    </p:spTree>
    <p:extLst>
      <p:ext uri="{BB962C8B-B14F-4D97-AF65-F5344CB8AC3E}">
        <p14:creationId xmlns:p14="http://schemas.microsoft.com/office/powerpoint/2010/main" val="20502305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99004" y="2055248"/>
            <a:ext cx="11364516" cy="3429228"/>
          </a:xfrm>
        </p:spPr>
        <p:txBody>
          <a:bodyPr anchor="b"/>
          <a:lstStyle>
            <a:lvl1pPr>
              <a:defRPr sz="6484"/>
            </a:lvl1pPr>
          </a:lstStyle>
          <a:p>
            <a:r>
              <a:rPr lang="en-US" smtClean="0"/>
              <a:t>Click to edit Master title style</a:t>
            </a:r>
            <a:endParaRPr lang="en-US" dirty="0"/>
          </a:p>
        </p:txBody>
      </p:sp>
      <p:sp>
        <p:nvSpPr>
          <p:cNvPr id="3" name="Text Placeholder 2"/>
          <p:cNvSpPr>
            <a:spLocks noGrp="1"/>
          </p:cNvSpPr>
          <p:nvPr>
            <p:ph type="body" idx="1"/>
          </p:nvPr>
        </p:nvSpPr>
        <p:spPr>
          <a:xfrm>
            <a:off x="899004" y="5516918"/>
            <a:ext cx="11364516" cy="1803350"/>
          </a:xfrm>
        </p:spPr>
        <p:txBody>
          <a:bodyPr/>
          <a:lstStyle>
            <a:lvl1pPr marL="0" indent="0">
              <a:buNone/>
              <a:defRPr sz="2594">
                <a:solidFill>
                  <a:schemeClr val="tx1">
                    <a:tint val="75000"/>
                  </a:schemeClr>
                </a:solidFill>
              </a:defRPr>
            </a:lvl1pPr>
            <a:lvl2pPr marL="494096" indent="0">
              <a:buNone/>
              <a:defRPr sz="2161">
                <a:solidFill>
                  <a:schemeClr val="tx1">
                    <a:tint val="75000"/>
                  </a:schemeClr>
                </a:solidFill>
              </a:defRPr>
            </a:lvl2pPr>
            <a:lvl3pPr marL="988192" indent="0">
              <a:buNone/>
              <a:defRPr sz="1945">
                <a:solidFill>
                  <a:schemeClr val="tx1">
                    <a:tint val="75000"/>
                  </a:schemeClr>
                </a:solidFill>
              </a:defRPr>
            </a:lvl3pPr>
            <a:lvl4pPr marL="1482288" indent="0">
              <a:buNone/>
              <a:defRPr sz="1729">
                <a:solidFill>
                  <a:schemeClr val="tx1">
                    <a:tint val="75000"/>
                  </a:schemeClr>
                </a:solidFill>
              </a:defRPr>
            </a:lvl4pPr>
            <a:lvl5pPr marL="1976384" indent="0">
              <a:buNone/>
              <a:defRPr sz="1729">
                <a:solidFill>
                  <a:schemeClr val="tx1">
                    <a:tint val="75000"/>
                  </a:schemeClr>
                </a:solidFill>
              </a:defRPr>
            </a:lvl5pPr>
            <a:lvl6pPr marL="2470480" indent="0">
              <a:buNone/>
              <a:defRPr sz="1729">
                <a:solidFill>
                  <a:schemeClr val="tx1">
                    <a:tint val="75000"/>
                  </a:schemeClr>
                </a:solidFill>
              </a:defRPr>
            </a:lvl6pPr>
            <a:lvl7pPr marL="2964576" indent="0">
              <a:buNone/>
              <a:defRPr sz="1729">
                <a:solidFill>
                  <a:schemeClr val="tx1">
                    <a:tint val="75000"/>
                  </a:schemeClr>
                </a:solidFill>
              </a:defRPr>
            </a:lvl7pPr>
            <a:lvl8pPr marL="3458672" indent="0">
              <a:buNone/>
              <a:defRPr sz="1729">
                <a:solidFill>
                  <a:schemeClr val="tx1">
                    <a:tint val="75000"/>
                  </a:schemeClr>
                </a:solidFill>
              </a:defRPr>
            </a:lvl8pPr>
            <a:lvl9pPr marL="3952768" indent="0">
              <a:buNone/>
              <a:defRPr sz="1729">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091013F-B187-0343-B4AF-161BB89D2DED}" type="datetimeFigureOut">
              <a:rPr lang="en-US" smtClean="0"/>
              <a:t>2/21/2021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6912630-BA25-504D-9B4D-601BB1F4F39C}" type="slidenum">
              <a:rPr lang="en-US" smtClean="0"/>
              <a:t>‹#›</a:t>
            </a:fld>
            <a:endParaRPr lang="en-US"/>
          </a:p>
        </p:txBody>
      </p:sp>
    </p:spTree>
    <p:extLst>
      <p:ext uri="{BB962C8B-B14F-4D97-AF65-F5344CB8AC3E}">
        <p14:creationId xmlns:p14="http://schemas.microsoft.com/office/powerpoint/2010/main" val="18502083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905867" y="2194554"/>
            <a:ext cx="5599906" cy="523067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670477" y="2194554"/>
            <a:ext cx="5599906" cy="523067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091013F-B187-0343-B4AF-161BB89D2DED}"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912630-BA25-504D-9B4D-601BB1F4F39C}" type="slidenum">
              <a:rPr lang="en-US" smtClean="0"/>
              <a:t>‹#›</a:t>
            </a:fld>
            <a:endParaRPr lang="en-US"/>
          </a:p>
        </p:txBody>
      </p:sp>
    </p:spTree>
    <p:extLst>
      <p:ext uri="{BB962C8B-B14F-4D97-AF65-F5344CB8AC3E}">
        <p14:creationId xmlns:p14="http://schemas.microsoft.com/office/powerpoint/2010/main" val="8882105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07583" y="438911"/>
            <a:ext cx="11364516" cy="159343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907584" y="2020898"/>
            <a:ext cx="5574171" cy="990411"/>
          </a:xfrm>
        </p:spPr>
        <p:txBody>
          <a:bodyPr anchor="b"/>
          <a:lstStyle>
            <a:lvl1pPr marL="0" indent="0">
              <a:buNone/>
              <a:defRPr sz="2594" b="1"/>
            </a:lvl1pPr>
            <a:lvl2pPr marL="494096" indent="0">
              <a:buNone/>
              <a:defRPr sz="2161" b="1"/>
            </a:lvl2pPr>
            <a:lvl3pPr marL="988192" indent="0">
              <a:buNone/>
              <a:defRPr sz="1945" b="1"/>
            </a:lvl3pPr>
            <a:lvl4pPr marL="1482288" indent="0">
              <a:buNone/>
              <a:defRPr sz="1729" b="1"/>
            </a:lvl4pPr>
            <a:lvl5pPr marL="1976384" indent="0">
              <a:buNone/>
              <a:defRPr sz="1729" b="1"/>
            </a:lvl5pPr>
            <a:lvl6pPr marL="2470480" indent="0">
              <a:buNone/>
              <a:defRPr sz="1729" b="1"/>
            </a:lvl6pPr>
            <a:lvl7pPr marL="2964576" indent="0">
              <a:buNone/>
              <a:defRPr sz="1729" b="1"/>
            </a:lvl7pPr>
            <a:lvl8pPr marL="3458672" indent="0">
              <a:buNone/>
              <a:defRPr sz="1729" b="1"/>
            </a:lvl8pPr>
            <a:lvl9pPr marL="3952768" indent="0">
              <a:buNone/>
              <a:defRPr sz="1729" b="1"/>
            </a:lvl9pPr>
          </a:lstStyle>
          <a:p>
            <a:pPr lvl="0"/>
            <a:r>
              <a:rPr lang="en-US" smtClean="0"/>
              <a:t>Click to edit Master text styles</a:t>
            </a:r>
          </a:p>
        </p:txBody>
      </p:sp>
      <p:sp>
        <p:nvSpPr>
          <p:cNvPr id="4" name="Content Placeholder 3"/>
          <p:cNvSpPr>
            <a:spLocks noGrp="1"/>
          </p:cNvSpPr>
          <p:nvPr>
            <p:ph sz="half" idx="2"/>
          </p:nvPr>
        </p:nvSpPr>
        <p:spPr>
          <a:xfrm>
            <a:off x="907584" y="3011309"/>
            <a:ext cx="5574171" cy="44291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670477" y="2020898"/>
            <a:ext cx="5601622" cy="990411"/>
          </a:xfrm>
        </p:spPr>
        <p:txBody>
          <a:bodyPr anchor="b"/>
          <a:lstStyle>
            <a:lvl1pPr marL="0" indent="0">
              <a:buNone/>
              <a:defRPr sz="2594" b="1"/>
            </a:lvl1pPr>
            <a:lvl2pPr marL="494096" indent="0">
              <a:buNone/>
              <a:defRPr sz="2161" b="1"/>
            </a:lvl2pPr>
            <a:lvl3pPr marL="988192" indent="0">
              <a:buNone/>
              <a:defRPr sz="1945" b="1"/>
            </a:lvl3pPr>
            <a:lvl4pPr marL="1482288" indent="0">
              <a:buNone/>
              <a:defRPr sz="1729" b="1"/>
            </a:lvl4pPr>
            <a:lvl5pPr marL="1976384" indent="0">
              <a:buNone/>
              <a:defRPr sz="1729" b="1"/>
            </a:lvl5pPr>
            <a:lvl6pPr marL="2470480" indent="0">
              <a:buNone/>
              <a:defRPr sz="1729" b="1"/>
            </a:lvl6pPr>
            <a:lvl7pPr marL="2964576" indent="0">
              <a:buNone/>
              <a:defRPr sz="1729" b="1"/>
            </a:lvl7pPr>
            <a:lvl8pPr marL="3458672" indent="0">
              <a:buNone/>
              <a:defRPr sz="1729" b="1"/>
            </a:lvl8pPr>
            <a:lvl9pPr marL="3952768" indent="0">
              <a:buNone/>
              <a:defRPr sz="1729" b="1"/>
            </a:lvl9pPr>
          </a:lstStyle>
          <a:p>
            <a:pPr lvl="0"/>
            <a:r>
              <a:rPr lang="en-US" smtClean="0"/>
              <a:t>Click to edit Master text styles</a:t>
            </a:r>
          </a:p>
        </p:txBody>
      </p:sp>
      <p:sp>
        <p:nvSpPr>
          <p:cNvPr id="6" name="Content Placeholder 5"/>
          <p:cNvSpPr>
            <a:spLocks noGrp="1"/>
          </p:cNvSpPr>
          <p:nvPr>
            <p:ph sz="quarter" idx="4"/>
          </p:nvPr>
        </p:nvSpPr>
        <p:spPr>
          <a:xfrm>
            <a:off x="6670477" y="3011309"/>
            <a:ext cx="5601622" cy="442918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091013F-B187-0343-B4AF-161BB89D2DED}" type="datetimeFigureOut">
              <a:rPr lang="en-US" smtClean="0"/>
              <a:t>2/21/2021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6912630-BA25-504D-9B4D-601BB1F4F39C}" type="slidenum">
              <a:rPr lang="en-US" smtClean="0"/>
              <a:t>‹#›</a:t>
            </a:fld>
            <a:endParaRPr lang="en-US"/>
          </a:p>
        </p:txBody>
      </p:sp>
    </p:spTree>
    <p:extLst>
      <p:ext uri="{BB962C8B-B14F-4D97-AF65-F5344CB8AC3E}">
        <p14:creationId xmlns:p14="http://schemas.microsoft.com/office/powerpoint/2010/main" val="9960012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5091013F-B187-0343-B4AF-161BB89D2DED}" type="datetimeFigureOut">
              <a:rPr lang="en-US" smtClean="0"/>
              <a:t>2/21/2021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6912630-BA25-504D-9B4D-601BB1F4F39C}" type="slidenum">
              <a:rPr lang="en-US" smtClean="0"/>
              <a:t>‹#›</a:t>
            </a:fld>
            <a:endParaRPr lang="en-US"/>
          </a:p>
        </p:txBody>
      </p:sp>
    </p:spTree>
    <p:extLst>
      <p:ext uri="{BB962C8B-B14F-4D97-AF65-F5344CB8AC3E}">
        <p14:creationId xmlns:p14="http://schemas.microsoft.com/office/powerpoint/2010/main" val="1571736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091013F-B187-0343-B4AF-161BB89D2DED}" type="datetimeFigureOut">
              <a:rPr lang="en-US" smtClean="0"/>
              <a:t>2/21/2021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6912630-BA25-504D-9B4D-601BB1F4F39C}" type="slidenum">
              <a:rPr lang="en-US" smtClean="0"/>
              <a:t>‹#›</a:t>
            </a:fld>
            <a:endParaRPr lang="en-US"/>
          </a:p>
        </p:txBody>
      </p:sp>
    </p:spTree>
    <p:extLst>
      <p:ext uri="{BB962C8B-B14F-4D97-AF65-F5344CB8AC3E}">
        <p14:creationId xmlns:p14="http://schemas.microsoft.com/office/powerpoint/2010/main" val="2126329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07584" y="549592"/>
            <a:ext cx="4249683" cy="1923574"/>
          </a:xfrm>
        </p:spPr>
        <p:txBody>
          <a:bodyPr anchor="b"/>
          <a:lstStyle>
            <a:lvl1pPr>
              <a:defRPr sz="3458"/>
            </a:lvl1pPr>
          </a:lstStyle>
          <a:p>
            <a:r>
              <a:rPr lang="en-US" smtClean="0"/>
              <a:t>Click to edit Master title style</a:t>
            </a:r>
            <a:endParaRPr lang="en-US" dirty="0"/>
          </a:p>
        </p:txBody>
      </p:sp>
      <p:sp>
        <p:nvSpPr>
          <p:cNvPr id="3" name="Content Placeholder 2"/>
          <p:cNvSpPr>
            <a:spLocks noGrp="1"/>
          </p:cNvSpPr>
          <p:nvPr>
            <p:ph idx="1"/>
          </p:nvPr>
        </p:nvSpPr>
        <p:spPr>
          <a:xfrm>
            <a:off x="5601622" y="1186968"/>
            <a:ext cx="6670477" cy="5858504"/>
          </a:xfrm>
        </p:spPr>
        <p:txBody>
          <a:bodyPr/>
          <a:lstStyle>
            <a:lvl1pPr>
              <a:defRPr sz="3458"/>
            </a:lvl1pPr>
            <a:lvl2pPr>
              <a:defRPr sz="3026"/>
            </a:lvl2pPr>
            <a:lvl3pPr>
              <a:defRPr sz="2594"/>
            </a:lvl3pPr>
            <a:lvl4pPr>
              <a:defRPr sz="2161"/>
            </a:lvl4pPr>
            <a:lvl5pPr>
              <a:defRPr sz="2161"/>
            </a:lvl5pPr>
            <a:lvl6pPr>
              <a:defRPr sz="2161"/>
            </a:lvl6pPr>
            <a:lvl7pPr>
              <a:defRPr sz="2161"/>
            </a:lvl7pPr>
            <a:lvl8pPr>
              <a:defRPr sz="2161"/>
            </a:lvl8pPr>
            <a:lvl9pPr>
              <a:defRPr sz="2161"/>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07584" y="2473166"/>
            <a:ext cx="4249683" cy="4581847"/>
          </a:xfrm>
        </p:spPr>
        <p:txBody>
          <a:bodyPr/>
          <a:lstStyle>
            <a:lvl1pPr marL="0" indent="0">
              <a:buNone/>
              <a:defRPr sz="1729"/>
            </a:lvl1pPr>
            <a:lvl2pPr marL="494096" indent="0">
              <a:buNone/>
              <a:defRPr sz="1513"/>
            </a:lvl2pPr>
            <a:lvl3pPr marL="988192" indent="0">
              <a:buNone/>
              <a:defRPr sz="1297"/>
            </a:lvl3pPr>
            <a:lvl4pPr marL="1482288" indent="0">
              <a:buNone/>
              <a:defRPr sz="1081"/>
            </a:lvl4pPr>
            <a:lvl5pPr marL="1976384" indent="0">
              <a:buNone/>
              <a:defRPr sz="1081"/>
            </a:lvl5pPr>
            <a:lvl6pPr marL="2470480" indent="0">
              <a:buNone/>
              <a:defRPr sz="1081"/>
            </a:lvl6pPr>
            <a:lvl7pPr marL="2964576" indent="0">
              <a:buNone/>
              <a:defRPr sz="1081"/>
            </a:lvl7pPr>
            <a:lvl8pPr marL="3458672" indent="0">
              <a:buNone/>
              <a:defRPr sz="1081"/>
            </a:lvl8pPr>
            <a:lvl9pPr marL="3952768" indent="0">
              <a:buNone/>
              <a:defRPr sz="1081"/>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091013F-B187-0343-B4AF-161BB89D2DED}"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912630-BA25-504D-9B4D-601BB1F4F39C}" type="slidenum">
              <a:rPr lang="en-US" smtClean="0"/>
              <a:t>‹#›</a:t>
            </a:fld>
            <a:endParaRPr lang="en-US"/>
          </a:p>
        </p:txBody>
      </p:sp>
    </p:spTree>
    <p:extLst>
      <p:ext uri="{BB962C8B-B14F-4D97-AF65-F5344CB8AC3E}">
        <p14:creationId xmlns:p14="http://schemas.microsoft.com/office/powerpoint/2010/main" val="3089163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07584" y="549592"/>
            <a:ext cx="4249683" cy="1923574"/>
          </a:xfrm>
        </p:spPr>
        <p:txBody>
          <a:bodyPr anchor="b"/>
          <a:lstStyle>
            <a:lvl1pPr>
              <a:defRPr sz="3458"/>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601622" y="1186968"/>
            <a:ext cx="6670477" cy="5858504"/>
          </a:xfrm>
        </p:spPr>
        <p:txBody>
          <a:bodyPr anchor="t"/>
          <a:lstStyle>
            <a:lvl1pPr marL="0" indent="0">
              <a:buNone/>
              <a:defRPr sz="3458"/>
            </a:lvl1pPr>
            <a:lvl2pPr marL="494096" indent="0">
              <a:buNone/>
              <a:defRPr sz="3026"/>
            </a:lvl2pPr>
            <a:lvl3pPr marL="988192" indent="0">
              <a:buNone/>
              <a:defRPr sz="2594"/>
            </a:lvl3pPr>
            <a:lvl4pPr marL="1482288" indent="0">
              <a:buNone/>
              <a:defRPr sz="2161"/>
            </a:lvl4pPr>
            <a:lvl5pPr marL="1976384" indent="0">
              <a:buNone/>
              <a:defRPr sz="2161"/>
            </a:lvl5pPr>
            <a:lvl6pPr marL="2470480" indent="0">
              <a:buNone/>
              <a:defRPr sz="2161"/>
            </a:lvl6pPr>
            <a:lvl7pPr marL="2964576" indent="0">
              <a:buNone/>
              <a:defRPr sz="2161"/>
            </a:lvl7pPr>
            <a:lvl8pPr marL="3458672" indent="0">
              <a:buNone/>
              <a:defRPr sz="2161"/>
            </a:lvl8pPr>
            <a:lvl9pPr marL="3952768" indent="0">
              <a:buNone/>
              <a:defRPr sz="2161"/>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907584" y="2473166"/>
            <a:ext cx="4249683" cy="4581847"/>
          </a:xfrm>
        </p:spPr>
        <p:txBody>
          <a:bodyPr/>
          <a:lstStyle>
            <a:lvl1pPr marL="0" indent="0">
              <a:buNone/>
              <a:defRPr sz="1729"/>
            </a:lvl1pPr>
            <a:lvl2pPr marL="494096" indent="0">
              <a:buNone/>
              <a:defRPr sz="1513"/>
            </a:lvl2pPr>
            <a:lvl3pPr marL="988192" indent="0">
              <a:buNone/>
              <a:defRPr sz="1297"/>
            </a:lvl3pPr>
            <a:lvl4pPr marL="1482288" indent="0">
              <a:buNone/>
              <a:defRPr sz="1081"/>
            </a:lvl4pPr>
            <a:lvl5pPr marL="1976384" indent="0">
              <a:buNone/>
              <a:defRPr sz="1081"/>
            </a:lvl5pPr>
            <a:lvl6pPr marL="2470480" indent="0">
              <a:buNone/>
              <a:defRPr sz="1081"/>
            </a:lvl6pPr>
            <a:lvl7pPr marL="2964576" indent="0">
              <a:buNone/>
              <a:defRPr sz="1081"/>
            </a:lvl7pPr>
            <a:lvl8pPr marL="3458672" indent="0">
              <a:buNone/>
              <a:defRPr sz="1081"/>
            </a:lvl8pPr>
            <a:lvl9pPr marL="3952768" indent="0">
              <a:buNone/>
              <a:defRPr sz="1081"/>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091013F-B187-0343-B4AF-161BB89D2DED}" type="datetimeFigureOut">
              <a:rPr lang="en-US" smtClean="0"/>
              <a:t>2/21/2021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6912630-BA25-504D-9B4D-601BB1F4F39C}" type="slidenum">
              <a:rPr lang="en-US" smtClean="0"/>
              <a:t>‹#›</a:t>
            </a:fld>
            <a:endParaRPr lang="en-US"/>
          </a:p>
        </p:txBody>
      </p:sp>
    </p:spTree>
    <p:extLst>
      <p:ext uri="{BB962C8B-B14F-4D97-AF65-F5344CB8AC3E}">
        <p14:creationId xmlns:p14="http://schemas.microsoft.com/office/powerpoint/2010/main" val="14886658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05867" y="438911"/>
            <a:ext cx="11364516" cy="1593437"/>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05867" y="2194554"/>
            <a:ext cx="11364516" cy="523067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905867" y="7640863"/>
            <a:ext cx="2964656" cy="438911"/>
          </a:xfrm>
          <a:prstGeom prst="rect">
            <a:avLst/>
          </a:prstGeom>
        </p:spPr>
        <p:txBody>
          <a:bodyPr vert="horz" lIns="91440" tIns="45720" rIns="91440" bIns="45720" rtlCol="0" anchor="ctr"/>
          <a:lstStyle>
            <a:lvl1pPr algn="l">
              <a:defRPr sz="1297">
                <a:solidFill>
                  <a:schemeClr val="tx1">
                    <a:tint val="75000"/>
                  </a:schemeClr>
                </a:solidFill>
              </a:defRPr>
            </a:lvl1pPr>
          </a:lstStyle>
          <a:p>
            <a:fld id="{5091013F-B187-0343-B4AF-161BB89D2DED}" type="datetimeFigureOut">
              <a:rPr lang="en-US" smtClean="0"/>
              <a:t>2/21/2021</a:t>
            </a:fld>
            <a:endParaRPr lang="en-US"/>
          </a:p>
        </p:txBody>
      </p:sp>
      <p:sp>
        <p:nvSpPr>
          <p:cNvPr id="5" name="Footer Placeholder 4"/>
          <p:cNvSpPr>
            <a:spLocks noGrp="1"/>
          </p:cNvSpPr>
          <p:nvPr>
            <p:ph type="ftr" sz="quarter" idx="3"/>
          </p:nvPr>
        </p:nvSpPr>
        <p:spPr>
          <a:xfrm>
            <a:off x="4364633" y="7640863"/>
            <a:ext cx="4446984" cy="438911"/>
          </a:xfrm>
          <a:prstGeom prst="rect">
            <a:avLst/>
          </a:prstGeom>
        </p:spPr>
        <p:txBody>
          <a:bodyPr vert="horz" lIns="91440" tIns="45720" rIns="91440" bIns="45720" rtlCol="0" anchor="ctr"/>
          <a:lstStyle>
            <a:lvl1pPr algn="ctr">
              <a:defRPr sz="1297">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9305727" y="7640863"/>
            <a:ext cx="2964656" cy="438911"/>
          </a:xfrm>
          <a:prstGeom prst="rect">
            <a:avLst/>
          </a:prstGeom>
        </p:spPr>
        <p:txBody>
          <a:bodyPr vert="horz" lIns="91440" tIns="45720" rIns="91440" bIns="45720" rtlCol="0" anchor="ctr"/>
          <a:lstStyle>
            <a:lvl1pPr algn="r">
              <a:defRPr sz="1297">
                <a:solidFill>
                  <a:schemeClr val="tx1">
                    <a:tint val="75000"/>
                  </a:schemeClr>
                </a:solidFill>
              </a:defRPr>
            </a:lvl1pPr>
          </a:lstStyle>
          <a:p>
            <a:fld id="{A6912630-BA25-504D-9B4D-601BB1F4F39C}" type="slidenum">
              <a:rPr lang="en-US" smtClean="0"/>
              <a:t>‹#›</a:t>
            </a:fld>
            <a:endParaRPr lang="en-US"/>
          </a:p>
        </p:txBody>
      </p:sp>
    </p:spTree>
    <p:extLst>
      <p:ext uri="{BB962C8B-B14F-4D97-AF65-F5344CB8AC3E}">
        <p14:creationId xmlns:p14="http://schemas.microsoft.com/office/powerpoint/2010/main" val="65684687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88192" rtl="0" eaLnBrk="1" latinLnBrk="0" hangingPunct="1">
        <a:lnSpc>
          <a:spcPct val="90000"/>
        </a:lnSpc>
        <a:spcBef>
          <a:spcPct val="0"/>
        </a:spcBef>
        <a:buNone/>
        <a:defRPr sz="4755" kern="1200">
          <a:solidFill>
            <a:schemeClr val="tx1"/>
          </a:solidFill>
          <a:latin typeface="+mj-lt"/>
          <a:ea typeface="+mj-ea"/>
          <a:cs typeface="+mj-cs"/>
        </a:defRPr>
      </a:lvl1pPr>
    </p:titleStyle>
    <p:bodyStyle>
      <a:lvl1pPr marL="247048" indent="-247048" algn="l" defTabSz="988192" rtl="0" eaLnBrk="1" latinLnBrk="0" hangingPunct="1">
        <a:lnSpc>
          <a:spcPct val="90000"/>
        </a:lnSpc>
        <a:spcBef>
          <a:spcPts val="1081"/>
        </a:spcBef>
        <a:buFont typeface="Arial" panose="020B0604020202020204" pitchFamily="34" charset="0"/>
        <a:buChar char="•"/>
        <a:defRPr sz="3026" kern="1200">
          <a:solidFill>
            <a:schemeClr val="tx1"/>
          </a:solidFill>
          <a:latin typeface="+mn-lt"/>
          <a:ea typeface="+mn-ea"/>
          <a:cs typeface="+mn-cs"/>
        </a:defRPr>
      </a:lvl1pPr>
      <a:lvl2pPr marL="741144" indent="-247048" algn="l" defTabSz="988192" rtl="0" eaLnBrk="1" latinLnBrk="0" hangingPunct="1">
        <a:lnSpc>
          <a:spcPct val="90000"/>
        </a:lnSpc>
        <a:spcBef>
          <a:spcPts val="540"/>
        </a:spcBef>
        <a:buFont typeface="Arial" panose="020B0604020202020204" pitchFamily="34" charset="0"/>
        <a:buChar char="•"/>
        <a:defRPr sz="2594" kern="1200">
          <a:solidFill>
            <a:schemeClr val="tx1"/>
          </a:solidFill>
          <a:latin typeface="+mn-lt"/>
          <a:ea typeface="+mn-ea"/>
          <a:cs typeface="+mn-cs"/>
        </a:defRPr>
      </a:lvl2pPr>
      <a:lvl3pPr marL="1235240" indent="-247048" algn="l" defTabSz="988192" rtl="0" eaLnBrk="1" latinLnBrk="0" hangingPunct="1">
        <a:lnSpc>
          <a:spcPct val="90000"/>
        </a:lnSpc>
        <a:spcBef>
          <a:spcPts val="540"/>
        </a:spcBef>
        <a:buFont typeface="Arial" panose="020B0604020202020204" pitchFamily="34" charset="0"/>
        <a:buChar char="•"/>
        <a:defRPr sz="2161" kern="1200">
          <a:solidFill>
            <a:schemeClr val="tx1"/>
          </a:solidFill>
          <a:latin typeface="+mn-lt"/>
          <a:ea typeface="+mn-ea"/>
          <a:cs typeface="+mn-cs"/>
        </a:defRPr>
      </a:lvl3pPr>
      <a:lvl4pPr marL="1729336" indent="-247048" algn="l" defTabSz="988192" rtl="0" eaLnBrk="1" latinLnBrk="0" hangingPunct="1">
        <a:lnSpc>
          <a:spcPct val="90000"/>
        </a:lnSpc>
        <a:spcBef>
          <a:spcPts val="540"/>
        </a:spcBef>
        <a:buFont typeface="Arial" panose="020B0604020202020204" pitchFamily="34" charset="0"/>
        <a:buChar char="•"/>
        <a:defRPr sz="1945" kern="1200">
          <a:solidFill>
            <a:schemeClr val="tx1"/>
          </a:solidFill>
          <a:latin typeface="+mn-lt"/>
          <a:ea typeface="+mn-ea"/>
          <a:cs typeface="+mn-cs"/>
        </a:defRPr>
      </a:lvl4pPr>
      <a:lvl5pPr marL="2223432" indent="-247048" algn="l" defTabSz="988192" rtl="0" eaLnBrk="1" latinLnBrk="0" hangingPunct="1">
        <a:lnSpc>
          <a:spcPct val="90000"/>
        </a:lnSpc>
        <a:spcBef>
          <a:spcPts val="540"/>
        </a:spcBef>
        <a:buFont typeface="Arial" panose="020B0604020202020204" pitchFamily="34" charset="0"/>
        <a:buChar char="•"/>
        <a:defRPr sz="1945" kern="1200">
          <a:solidFill>
            <a:schemeClr val="tx1"/>
          </a:solidFill>
          <a:latin typeface="+mn-lt"/>
          <a:ea typeface="+mn-ea"/>
          <a:cs typeface="+mn-cs"/>
        </a:defRPr>
      </a:lvl5pPr>
      <a:lvl6pPr marL="2717528" indent="-247048" algn="l" defTabSz="988192" rtl="0" eaLnBrk="1" latinLnBrk="0" hangingPunct="1">
        <a:lnSpc>
          <a:spcPct val="90000"/>
        </a:lnSpc>
        <a:spcBef>
          <a:spcPts val="540"/>
        </a:spcBef>
        <a:buFont typeface="Arial" panose="020B0604020202020204" pitchFamily="34" charset="0"/>
        <a:buChar char="•"/>
        <a:defRPr sz="1945" kern="1200">
          <a:solidFill>
            <a:schemeClr val="tx1"/>
          </a:solidFill>
          <a:latin typeface="+mn-lt"/>
          <a:ea typeface="+mn-ea"/>
          <a:cs typeface="+mn-cs"/>
        </a:defRPr>
      </a:lvl6pPr>
      <a:lvl7pPr marL="3211624" indent="-247048" algn="l" defTabSz="988192" rtl="0" eaLnBrk="1" latinLnBrk="0" hangingPunct="1">
        <a:lnSpc>
          <a:spcPct val="90000"/>
        </a:lnSpc>
        <a:spcBef>
          <a:spcPts val="540"/>
        </a:spcBef>
        <a:buFont typeface="Arial" panose="020B0604020202020204" pitchFamily="34" charset="0"/>
        <a:buChar char="•"/>
        <a:defRPr sz="1945" kern="1200">
          <a:solidFill>
            <a:schemeClr val="tx1"/>
          </a:solidFill>
          <a:latin typeface="+mn-lt"/>
          <a:ea typeface="+mn-ea"/>
          <a:cs typeface="+mn-cs"/>
        </a:defRPr>
      </a:lvl7pPr>
      <a:lvl8pPr marL="3705720" indent="-247048" algn="l" defTabSz="988192" rtl="0" eaLnBrk="1" latinLnBrk="0" hangingPunct="1">
        <a:lnSpc>
          <a:spcPct val="90000"/>
        </a:lnSpc>
        <a:spcBef>
          <a:spcPts val="540"/>
        </a:spcBef>
        <a:buFont typeface="Arial" panose="020B0604020202020204" pitchFamily="34" charset="0"/>
        <a:buChar char="•"/>
        <a:defRPr sz="1945" kern="1200">
          <a:solidFill>
            <a:schemeClr val="tx1"/>
          </a:solidFill>
          <a:latin typeface="+mn-lt"/>
          <a:ea typeface="+mn-ea"/>
          <a:cs typeface="+mn-cs"/>
        </a:defRPr>
      </a:lvl8pPr>
      <a:lvl9pPr marL="4199816" indent="-247048" algn="l" defTabSz="988192" rtl="0" eaLnBrk="1" latinLnBrk="0" hangingPunct="1">
        <a:lnSpc>
          <a:spcPct val="90000"/>
        </a:lnSpc>
        <a:spcBef>
          <a:spcPts val="540"/>
        </a:spcBef>
        <a:buFont typeface="Arial" panose="020B0604020202020204" pitchFamily="34" charset="0"/>
        <a:buChar char="•"/>
        <a:defRPr sz="1945" kern="1200">
          <a:solidFill>
            <a:schemeClr val="tx1"/>
          </a:solidFill>
          <a:latin typeface="+mn-lt"/>
          <a:ea typeface="+mn-ea"/>
          <a:cs typeface="+mn-cs"/>
        </a:defRPr>
      </a:lvl9pPr>
    </p:bodyStyle>
    <p:otherStyle>
      <a:defPPr>
        <a:defRPr lang="en-US"/>
      </a:defPPr>
      <a:lvl1pPr marL="0" algn="l" defTabSz="988192" rtl="0" eaLnBrk="1" latinLnBrk="0" hangingPunct="1">
        <a:defRPr sz="1945" kern="1200">
          <a:solidFill>
            <a:schemeClr val="tx1"/>
          </a:solidFill>
          <a:latin typeface="+mn-lt"/>
          <a:ea typeface="+mn-ea"/>
          <a:cs typeface="+mn-cs"/>
        </a:defRPr>
      </a:lvl1pPr>
      <a:lvl2pPr marL="494096" algn="l" defTabSz="988192" rtl="0" eaLnBrk="1" latinLnBrk="0" hangingPunct="1">
        <a:defRPr sz="1945" kern="1200">
          <a:solidFill>
            <a:schemeClr val="tx1"/>
          </a:solidFill>
          <a:latin typeface="+mn-lt"/>
          <a:ea typeface="+mn-ea"/>
          <a:cs typeface="+mn-cs"/>
        </a:defRPr>
      </a:lvl2pPr>
      <a:lvl3pPr marL="988192" algn="l" defTabSz="988192" rtl="0" eaLnBrk="1" latinLnBrk="0" hangingPunct="1">
        <a:defRPr sz="1945" kern="1200">
          <a:solidFill>
            <a:schemeClr val="tx1"/>
          </a:solidFill>
          <a:latin typeface="+mn-lt"/>
          <a:ea typeface="+mn-ea"/>
          <a:cs typeface="+mn-cs"/>
        </a:defRPr>
      </a:lvl3pPr>
      <a:lvl4pPr marL="1482288" algn="l" defTabSz="988192" rtl="0" eaLnBrk="1" latinLnBrk="0" hangingPunct="1">
        <a:defRPr sz="1945" kern="1200">
          <a:solidFill>
            <a:schemeClr val="tx1"/>
          </a:solidFill>
          <a:latin typeface="+mn-lt"/>
          <a:ea typeface="+mn-ea"/>
          <a:cs typeface="+mn-cs"/>
        </a:defRPr>
      </a:lvl4pPr>
      <a:lvl5pPr marL="1976384" algn="l" defTabSz="988192" rtl="0" eaLnBrk="1" latinLnBrk="0" hangingPunct="1">
        <a:defRPr sz="1945" kern="1200">
          <a:solidFill>
            <a:schemeClr val="tx1"/>
          </a:solidFill>
          <a:latin typeface="+mn-lt"/>
          <a:ea typeface="+mn-ea"/>
          <a:cs typeface="+mn-cs"/>
        </a:defRPr>
      </a:lvl5pPr>
      <a:lvl6pPr marL="2470480" algn="l" defTabSz="988192" rtl="0" eaLnBrk="1" latinLnBrk="0" hangingPunct="1">
        <a:defRPr sz="1945" kern="1200">
          <a:solidFill>
            <a:schemeClr val="tx1"/>
          </a:solidFill>
          <a:latin typeface="+mn-lt"/>
          <a:ea typeface="+mn-ea"/>
          <a:cs typeface="+mn-cs"/>
        </a:defRPr>
      </a:lvl6pPr>
      <a:lvl7pPr marL="2964576" algn="l" defTabSz="988192" rtl="0" eaLnBrk="1" latinLnBrk="0" hangingPunct="1">
        <a:defRPr sz="1945" kern="1200">
          <a:solidFill>
            <a:schemeClr val="tx1"/>
          </a:solidFill>
          <a:latin typeface="+mn-lt"/>
          <a:ea typeface="+mn-ea"/>
          <a:cs typeface="+mn-cs"/>
        </a:defRPr>
      </a:lvl7pPr>
      <a:lvl8pPr marL="3458672" algn="l" defTabSz="988192" rtl="0" eaLnBrk="1" latinLnBrk="0" hangingPunct="1">
        <a:defRPr sz="1945" kern="1200">
          <a:solidFill>
            <a:schemeClr val="tx1"/>
          </a:solidFill>
          <a:latin typeface="+mn-lt"/>
          <a:ea typeface="+mn-ea"/>
          <a:cs typeface="+mn-cs"/>
        </a:defRPr>
      </a:lvl8pPr>
      <a:lvl9pPr marL="3952768" algn="l" defTabSz="988192" rtl="0" eaLnBrk="1" latinLnBrk="0" hangingPunct="1">
        <a:defRPr sz="194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tmahmood@iba.edu.pk"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647031" y="2708792"/>
            <a:ext cx="9882188" cy="2870094"/>
          </a:xfrm>
        </p:spPr>
        <p:txBody>
          <a:bodyPr>
            <a:normAutofit/>
          </a:bodyPr>
          <a:lstStyle/>
          <a:p>
            <a:r>
              <a:rPr lang="en-US" dirty="0" smtClean="0"/>
              <a:t>Machine Learning</a:t>
            </a:r>
            <a:br>
              <a:rPr lang="en-US" dirty="0" smtClean="0"/>
            </a:br>
            <a:r>
              <a:rPr lang="en-US" dirty="0"/>
              <a:t/>
            </a:r>
            <a:br>
              <a:rPr lang="en-US" dirty="0"/>
            </a:br>
            <a:r>
              <a:rPr lang="en-US" dirty="0" smtClean="0"/>
              <a:t>The Foundation</a:t>
            </a:r>
            <a:endParaRPr lang="en-US" dirty="0"/>
          </a:p>
        </p:txBody>
      </p:sp>
      <p:sp>
        <p:nvSpPr>
          <p:cNvPr id="5" name="Subtitle 4"/>
          <p:cNvSpPr>
            <a:spLocks noGrp="1"/>
          </p:cNvSpPr>
          <p:nvPr>
            <p:ph type="subTitle" idx="1"/>
          </p:nvPr>
        </p:nvSpPr>
        <p:spPr>
          <a:xfrm>
            <a:off x="1647031" y="6067617"/>
            <a:ext cx="9882188" cy="1990364"/>
          </a:xfrm>
        </p:spPr>
        <p:txBody>
          <a:bodyPr/>
          <a:lstStyle/>
          <a:p>
            <a:r>
              <a:rPr lang="en-US" dirty="0" smtClean="0"/>
              <a:t>Dr. Tariq Mahmood</a:t>
            </a:r>
          </a:p>
          <a:p>
            <a:r>
              <a:rPr lang="en-US" dirty="0" smtClean="0"/>
              <a:t>Assistant Professor IBA and Head of BDA-LAB</a:t>
            </a:r>
          </a:p>
          <a:p>
            <a:r>
              <a:rPr lang="en-US" dirty="0" smtClean="0">
                <a:hlinkClick r:id="rId2"/>
              </a:rPr>
              <a:t>tmahmood@iba.edu.pk</a:t>
            </a:r>
            <a:endParaRPr lang="en-US" dirty="0" smtClean="0"/>
          </a:p>
          <a:p>
            <a:endParaRPr lang="en-US" dirty="0"/>
          </a:p>
        </p:txBody>
      </p:sp>
    </p:spTree>
    <p:extLst>
      <p:ext uri="{BB962C8B-B14F-4D97-AF65-F5344CB8AC3E}">
        <p14:creationId xmlns:p14="http://schemas.microsoft.com/office/powerpoint/2010/main" val="37514351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5867" y="29008"/>
            <a:ext cx="11364516" cy="1593437"/>
          </a:xfrm>
        </p:spPr>
        <p:txBody>
          <a:bodyPr/>
          <a:lstStyle/>
          <a:p>
            <a:r>
              <a:rPr lang="en-US" dirty="0" smtClean="0">
                <a:solidFill>
                  <a:schemeClr val="bg1"/>
                </a:solidFill>
              </a:rPr>
              <a:t>Errors and Residuals</a:t>
            </a:r>
            <a:endParaRPr lang="en-US" dirty="0">
              <a:solidFill>
                <a:schemeClr val="bg1"/>
              </a:solidFill>
            </a:endParaRPr>
          </a:p>
        </p:txBody>
      </p:sp>
      <p:sp>
        <p:nvSpPr>
          <p:cNvPr id="14" name="AutoShape 4" descr="{\displaystyle X_{1},\dots ,X_{n}\sim N\left(\mu ,\sigma ^{2}\righ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Rectangle 3"/>
          <p:cNvSpPr/>
          <p:nvPr/>
        </p:nvSpPr>
        <p:spPr>
          <a:xfrm>
            <a:off x="460375" y="1761267"/>
            <a:ext cx="6588125" cy="1384995"/>
          </a:xfrm>
          <a:prstGeom prst="rect">
            <a:avLst/>
          </a:prstGeom>
        </p:spPr>
        <p:txBody>
          <a:bodyPr>
            <a:spAutoFit/>
          </a:bodyPr>
          <a:lstStyle/>
          <a:p>
            <a:r>
              <a:rPr lang="en-US" sz="2800" dirty="0" smtClean="0"/>
              <a:t>The </a:t>
            </a:r>
            <a:r>
              <a:rPr lang="en-US" sz="2800" dirty="0"/>
              <a:t>sum of squares of the residuals and the sample mean can be shown to be independent of each </a:t>
            </a:r>
            <a:r>
              <a:rPr lang="en-US" sz="2800" dirty="0" smtClean="0"/>
              <a:t>other</a:t>
            </a:r>
            <a:endParaRPr lang="en-US" sz="2800" dirty="0"/>
          </a:p>
        </p:txBody>
      </p:sp>
      <p:pic>
        <p:nvPicPr>
          <p:cNvPr id="5" name="Picture 4"/>
          <p:cNvPicPr>
            <a:picLocks noChangeAspect="1"/>
          </p:cNvPicPr>
          <p:nvPr/>
        </p:nvPicPr>
        <p:blipFill>
          <a:blip r:embed="rId2"/>
          <a:stretch>
            <a:fillRect/>
          </a:stretch>
        </p:blipFill>
        <p:spPr>
          <a:xfrm>
            <a:off x="1153126" y="3395544"/>
            <a:ext cx="3168861" cy="1351647"/>
          </a:xfrm>
          <a:prstGeom prst="rect">
            <a:avLst/>
          </a:prstGeom>
        </p:spPr>
      </p:pic>
      <p:pic>
        <p:nvPicPr>
          <p:cNvPr id="7" name="Picture 6"/>
          <p:cNvPicPr>
            <a:picLocks noChangeAspect="1"/>
          </p:cNvPicPr>
          <p:nvPr/>
        </p:nvPicPr>
        <p:blipFill>
          <a:blip r:embed="rId3"/>
          <a:stretch>
            <a:fillRect/>
          </a:stretch>
        </p:blipFill>
        <p:spPr>
          <a:xfrm>
            <a:off x="6839451" y="2453764"/>
            <a:ext cx="5430932" cy="3929082"/>
          </a:xfrm>
          <a:prstGeom prst="rect">
            <a:avLst/>
          </a:prstGeom>
        </p:spPr>
      </p:pic>
    </p:spTree>
    <p:extLst>
      <p:ext uri="{BB962C8B-B14F-4D97-AF65-F5344CB8AC3E}">
        <p14:creationId xmlns:p14="http://schemas.microsoft.com/office/powerpoint/2010/main" val="41889703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5867" y="29008"/>
            <a:ext cx="11364516" cy="1593437"/>
          </a:xfrm>
        </p:spPr>
        <p:txBody>
          <a:bodyPr/>
          <a:lstStyle/>
          <a:p>
            <a:r>
              <a:rPr lang="en-US" dirty="0" smtClean="0">
                <a:solidFill>
                  <a:schemeClr val="bg1"/>
                </a:solidFill>
              </a:rPr>
              <a:t>Generalized Linear Models</a:t>
            </a:r>
            <a:endParaRPr lang="en-US" dirty="0">
              <a:solidFill>
                <a:schemeClr val="bg1"/>
              </a:solidFill>
            </a:endParaRPr>
          </a:p>
        </p:txBody>
      </p:sp>
      <p:pic>
        <p:nvPicPr>
          <p:cNvPr id="6" name="Picture 5"/>
          <p:cNvPicPr>
            <a:picLocks noChangeAspect="1"/>
          </p:cNvPicPr>
          <p:nvPr/>
        </p:nvPicPr>
        <p:blipFill>
          <a:blip r:embed="rId2"/>
          <a:stretch>
            <a:fillRect/>
          </a:stretch>
        </p:blipFill>
        <p:spPr>
          <a:xfrm>
            <a:off x="8066449" y="1907626"/>
            <a:ext cx="4845510" cy="6336261"/>
          </a:xfrm>
          <a:prstGeom prst="rect">
            <a:avLst/>
          </a:prstGeom>
        </p:spPr>
      </p:pic>
      <p:sp>
        <p:nvSpPr>
          <p:cNvPr id="8" name="Rectangle 7"/>
          <p:cNvSpPr/>
          <p:nvPr/>
        </p:nvSpPr>
        <p:spPr>
          <a:xfrm>
            <a:off x="306777" y="1606964"/>
            <a:ext cx="6945361" cy="1815882"/>
          </a:xfrm>
          <a:prstGeom prst="rect">
            <a:avLst/>
          </a:prstGeom>
        </p:spPr>
        <p:txBody>
          <a:bodyPr wrap="square">
            <a:spAutoFit/>
          </a:bodyPr>
          <a:lstStyle/>
          <a:p>
            <a:pPr algn="ctr"/>
            <a:r>
              <a:rPr lang="en-US" sz="2800" dirty="0"/>
              <a:t>A</a:t>
            </a:r>
            <a:r>
              <a:rPr lang="en-US" sz="2800" dirty="0" smtClean="0"/>
              <a:t> </a:t>
            </a:r>
            <a:r>
              <a:rPr lang="en-US" sz="2800" dirty="0"/>
              <a:t>flexible generalization of ordinary linear regression that allows for </a:t>
            </a:r>
            <a:r>
              <a:rPr lang="en-US" sz="2800" dirty="0" smtClean="0"/>
              <a:t>output </a:t>
            </a:r>
            <a:r>
              <a:rPr lang="en-US" sz="2800" dirty="0"/>
              <a:t>variables that have error distribution models other than a normal distribution.</a:t>
            </a:r>
          </a:p>
        </p:txBody>
      </p:sp>
      <p:sp>
        <p:nvSpPr>
          <p:cNvPr id="10" name="Rectangle 9"/>
          <p:cNvSpPr/>
          <p:nvPr/>
        </p:nvSpPr>
        <p:spPr>
          <a:xfrm>
            <a:off x="664013" y="3662487"/>
            <a:ext cx="6588125" cy="2677656"/>
          </a:xfrm>
          <a:prstGeom prst="rect">
            <a:avLst/>
          </a:prstGeom>
        </p:spPr>
        <p:txBody>
          <a:bodyPr>
            <a:spAutoFit/>
          </a:bodyPr>
          <a:lstStyle/>
          <a:p>
            <a:pPr algn="ctr"/>
            <a:r>
              <a:rPr lang="en-US" sz="2800" dirty="0" smtClean="0"/>
              <a:t>Generalizes </a:t>
            </a:r>
            <a:r>
              <a:rPr lang="en-US" sz="2800" dirty="0"/>
              <a:t>linear regression by allowing the linear model to be related to the response variable via a </a:t>
            </a:r>
            <a:r>
              <a:rPr lang="en-US" sz="2800" dirty="0">
                <a:solidFill>
                  <a:srgbClr val="FF0000"/>
                </a:solidFill>
              </a:rPr>
              <a:t>link function </a:t>
            </a:r>
            <a:r>
              <a:rPr lang="en-US" sz="2800" dirty="0"/>
              <a:t>and by allowing the magnitude of the variance of each measurement to be a function of its predicted value.</a:t>
            </a:r>
          </a:p>
        </p:txBody>
      </p:sp>
    </p:spTree>
    <p:extLst>
      <p:ext uri="{BB962C8B-B14F-4D97-AF65-F5344CB8AC3E}">
        <p14:creationId xmlns:p14="http://schemas.microsoft.com/office/powerpoint/2010/main" val="19329093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5867" y="29008"/>
            <a:ext cx="11364516" cy="1593437"/>
          </a:xfrm>
        </p:spPr>
        <p:txBody>
          <a:bodyPr/>
          <a:lstStyle/>
          <a:p>
            <a:r>
              <a:rPr lang="en-US" dirty="0" smtClean="0">
                <a:solidFill>
                  <a:schemeClr val="bg1"/>
                </a:solidFill>
              </a:rPr>
              <a:t>History</a:t>
            </a:r>
            <a:endParaRPr lang="en-US" dirty="0">
              <a:solidFill>
                <a:schemeClr val="bg1"/>
              </a:solidFill>
            </a:endParaRPr>
          </a:p>
        </p:txBody>
      </p:sp>
      <p:sp>
        <p:nvSpPr>
          <p:cNvPr id="3" name="Content Placeholder 2"/>
          <p:cNvSpPr>
            <a:spLocks noGrp="1"/>
          </p:cNvSpPr>
          <p:nvPr>
            <p:ph idx="1"/>
          </p:nvPr>
        </p:nvSpPr>
        <p:spPr>
          <a:xfrm>
            <a:off x="469243" y="1895010"/>
            <a:ext cx="11801140" cy="5467487"/>
          </a:xfrm>
        </p:spPr>
        <p:txBody>
          <a:bodyPr>
            <a:normAutofit/>
          </a:bodyPr>
          <a:lstStyle/>
          <a:p>
            <a:r>
              <a:rPr lang="en-US" dirty="0" smtClean="0">
                <a:solidFill>
                  <a:srgbClr val="FF0000"/>
                </a:solidFill>
              </a:rPr>
              <a:t>1997:</a:t>
            </a:r>
            <a:r>
              <a:rPr lang="en-US" dirty="0" smtClean="0"/>
              <a:t> Mitchell: “A </a:t>
            </a:r>
            <a:r>
              <a:rPr lang="en-US" dirty="0"/>
              <a:t>computer program is said to learn from experience </a:t>
            </a:r>
            <a:r>
              <a:rPr lang="en-US" i="1" dirty="0"/>
              <a:t>E</a:t>
            </a:r>
            <a:r>
              <a:rPr lang="en-US" dirty="0"/>
              <a:t> with respect to some class of tasks </a:t>
            </a:r>
            <a:r>
              <a:rPr lang="en-US" i="1" dirty="0"/>
              <a:t>T</a:t>
            </a:r>
            <a:r>
              <a:rPr lang="en-US" dirty="0"/>
              <a:t> and performance measure </a:t>
            </a:r>
            <a:r>
              <a:rPr lang="en-US" i="1" dirty="0"/>
              <a:t>P</a:t>
            </a:r>
            <a:r>
              <a:rPr lang="en-US" dirty="0"/>
              <a:t> if its performance at tasks in </a:t>
            </a:r>
            <a:r>
              <a:rPr lang="en-US" i="1" dirty="0"/>
              <a:t>T</a:t>
            </a:r>
            <a:r>
              <a:rPr lang="en-US" dirty="0"/>
              <a:t>, as measured by </a:t>
            </a:r>
            <a:r>
              <a:rPr lang="en-US" i="1" dirty="0"/>
              <a:t>P</a:t>
            </a:r>
            <a:r>
              <a:rPr lang="en-US" dirty="0"/>
              <a:t>, improves with experience </a:t>
            </a:r>
            <a:r>
              <a:rPr lang="en-US" i="1" dirty="0" smtClean="0"/>
              <a:t>E”</a:t>
            </a:r>
          </a:p>
          <a:p>
            <a:pPr lvl="1"/>
            <a:r>
              <a:rPr lang="en-US" i="1" dirty="0" smtClean="0"/>
              <a:t>Alan Turing’s question in 1950: Can Machines Think?</a:t>
            </a:r>
          </a:p>
          <a:p>
            <a:pPr lvl="1"/>
            <a:r>
              <a:rPr lang="en-US" i="1" dirty="0" smtClean="0">
                <a:sym typeface="Wingdings" panose="05000000000000000000" pitchFamily="2" charset="2"/>
              </a:rPr>
              <a:t>Now translated to: Can </a:t>
            </a:r>
            <a:r>
              <a:rPr lang="en-US" i="1" dirty="0">
                <a:sym typeface="Wingdings" panose="05000000000000000000" pitchFamily="2" charset="2"/>
              </a:rPr>
              <a:t>machines do what we (as thinking entities) can do</a:t>
            </a:r>
            <a:r>
              <a:rPr lang="en-US" i="1" dirty="0" smtClean="0">
                <a:sym typeface="Wingdings" panose="05000000000000000000" pitchFamily="2" charset="2"/>
              </a:rPr>
              <a:t>?</a:t>
            </a:r>
          </a:p>
          <a:p>
            <a:endParaRPr lang="en-US" dirty="0" smtClean="0">
              <a:solidFill>
                <a:srgbClr val="FF0000"/>
              </a:solidFill>
              <a:sym typeface="Wingdings" panose="05000000000000000000" pitchFamily="2" charset="2"/>
            </a:endParaRPr>
          </a:p>
          <a:p>
            <a:r>
              <a:rPr lang="en-US" dirty="0" smtClean="0">
                <a:solidFill>
                  <a:srgbClr val="FF0000"/>
                </a:solidFill>
                <a:sym typeface="Wingdings" panose="05000000000000000000" pitchFamily="2" charset="2"/>
              </a:rPr>
              <a:t>Nowadays, 2 goals:</a:t>
            </a:r>
          </a:p>
          <a:p>
            <a:pPr lvl="1"/>
            <a:r>
              <a:rPr lang="en-US" dirty="0" smtClean="0">
                <a:sym typeface="Wingdings" panose="05000000000000000000" pitchFamily="2" charset="2"/>
              </a:rPr>
              <a:t>Classify data based on ML models</a:t>
            </a:r>
          </a:p>
          <a:p>
            <a:pPr lvl="1"/>
            <a:r>
              <a:rPr lang="en-US" dirty="0" smtClean="0">
                <a:sym typeface="Wingdings" panose="05000000000000000000" pitchFamily="2" charset="2"/>
              </a:rPr>
              <a:t>Make predictions for future outcomes based on these models</a:t>
            </a:r>
            <a:endParaRPr lang="en-US" dirty="0"/>
          </a:p>
        </p:txBody>
      </p:sp>
    </p:spTree>
    <p:extLst>
      <p:ext uri="{BB962C8B-B14F-4D97-AF65-F5344CB8AC3E}">
        <p14:creationId xmlns:p14="http://schemas.microsoft.com/office/powerpoint/2010/main" val="4463190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685150" y="0"/>
            <a:ext cx="11364516" cy="1593437"/>
          </a:xfrm>
        </p:spPr>
        <p:txBody>
          <a:bodyPr/>
          <a:lstStyle/>
          <a:p>
            <a:r>
              <a:rPr lang="en-US" dirty="0" smtClean="0">
                <a:solidFill>
                  <a:schemeClr val="bg1"/>
                </a:solidFill>
              </a:rPr>
              <a:t>The Game</a:t>
            </a:r>
            <a:endParaRPr lang="en-US" dirty="0">
              <a:solidFill>
                <a:schemeClr val="bg1"/>
              </a:solidFill>
            </a:endParaRPr>
          </a:p>
        </p:txBody>
      </p:sp>
      <p:sp>
        <p:nvSpPr>
          <p:cNvPr id="11" name="Oval 10"/>
          <p:cNvSpPr/>
          <p:nvPr/>
        </p:nvSpPr>
        <p:spPr>
          <a:xfrm>
            <a:off x="2459421" y="1593437"/>
            <a:ext cx="7520151" cy="5453749"/>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6024507" y="1593437"/>
            <a:ext cx="685801" cy="661720"/>
          </a:xfrm>
          <a:prstGeom prst="rect">
            <a:avLst/>
          </a:prstGeom>
          <a:noFill/>
        </p:spPr>
        <p:txBody>
          <a:bodyPr wrap="square" rtlCol="0">
            <a:spAutoFit/>
          </a:bodyPr>
          <a:lstStyle/>
          <a:p>
            <a:r>
              <a:rPr lang="en-US" sz="3700" dirty="0" smtClean="0">
                <a:solidFill>
                  <a:srgbClr val="FF0000"/>
                </a:solidFill>
              </a:rPr>
              <a:t>AI</a:t>
            </a:r>
            <a:endParaRPr lang="en-US" sz="3700" dirty="0">
              <a:solidFill>
                <a:srgbClr val="FF0000"/>
              </a:solidFill>
            </a:endParaRPr>
          </a:p>
        </p:txBody>
      </p:sp>
      <p:grpSp>
        <p:nvGrpSpPr>
          <p:cNvPr id="17" name="Group 16"/>
          <p:cNvGrpSpPr/>
          <p:nvPr/>
        </p:nvGrpSpPr>
        <p:grpSpPr>
          <a:xfrm>
            <a:off x="2601309" y="1844691"/>
            <a:ext cx="4108999" cy="3074276"/>
            <a:chOff x="2885089" y="2569779"/>
            <a:chExt cx="2902935" cy="2427889"/>
          </a:xfrm>
        </p:grpSpPr>
        <p:sp>
          <p:nvSpPr>
            <p:cNvPr id="13" name="Isosceles Triangle 12"/>
            <p:cNvSpPr/>
            <p:nvPr/>
          </p:nvSpPr>
          <p:spPr>
            <a:xfrm>
              <a:off x="2885089" y="2569779"/>
              <a:ext cx="2902935" cy="2427889"/>
            </a:xfrm>
            <a:prstGeom prst="triangl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4031961" y="2966374"/>
              <a:ext cx="644085" cy="522589"/>
            </a:xfrm>
            <a:prstGeom prst="rect">
              <a:avLst/>
            </a:prstGeom>
            <a:noFill/>
          </p:spPr>
          <p:txBody>
            <a:bodyPr wrap="square" rtlCol="0">
              <a:spAutoFit/>
            </a:bodyPr>
            <a:lstStyle/>
            <a:p>
              <a:r>
                <a:rPr lang="en-US" sz="3700" dirty="0" smtClean="0">
                  <a:solidFill>
                    <a:srgbClr val="FF0000"/>
                  </a:solidFill>
                </a:rPr>
                <a:t>ML</a:t>
              </a:r>
              <a:endParaRPr lang="en-US" sz="3700" dirty="0">
                <a:solidFill>
                  <a:srgbClr val="FF0000"/>
                </a:solidFill>
              </a:endParaRPr>
            </a:p>
          </p:txBody>
        </p:sp>
        <p:sp>
          <p:nvSpPr>
            <p:cNvPr id="15" name="Rounded Rectangle 14"/>
            <p:cNvSpPr/>
            <p:nvPr/>
          </p:nvSpPr>
          <p:spPr>
            <a:xfrm>
              <a:off x="3531476" y="4125138"/>
              <a:ext cx="1623848" cy="72073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4123928" y="4225587"/>
              <a:ext cx="531737" cy="522589"/>
            </a:xfrm>
            <a:prstGeom prst="rect">
              <a:avLst/>
            </a:prstGeom>
            <a:noFill/>
          </p:spPr>
          <p:txBody>
            <a:bodyPr wrap="square" rtlCol="0">
              <a:spAutoFit/>
            </a:bodyPr>
            <a:lstStyle/>
            <a:p>
              <a:r>
                <a:rPr lang="en-US" sz="3700" dirty="0" smtClean="0">
                  <a:solidFill>
                    <a:srgbClr val="FF0000"/>
                  </a:solidFill>
                </a:rPr>
                <a:t>DL</a:t>
              </a:r>
              <a:endParaRPr lang="en-US" sz="3700" dirty="0">
                <a:solidFill>
                  <a:srgbClr val="FF0000"/>
                </a:solidFill>
              </a:endParaRPr>
            </a:p>
          </p:txBody>
        </p:sp>
      </p:grpSp>
      <p:sp>
        <p:nvSpPr>
          <p:cNvPr id="18" name="Isosceles Triangle 17"/>
          <p:cNvSpPr/>
          <p:nvPr/>
        </p:nvSpPr>
        <p:spPr>
          <a:xfrm>
            <a:off x="6881766" y="2143353"/>
            <a:ext cx="2849618" cy="2775613"/>
          </a:xfrm>
          <a:prstGeom prst="triangl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7705905" y="3008593"/>
            <a:ext cx="1378444" cy="661720"/>
          </a:xfrm>
          <a:prstGeom prst="rect">
            <a:avLst/>
          </a:prstGeom>
          <a:noFill/>
        </p:spPr>
        <p:txBody>
          <a:bodyPr wrap="square" rtlCol="0">
            <a:spAutoFit/>
          </a:bodyPr>
          <a:lstStyle/>
          <a:p>
            <a:r>
              <a:rPr lang="en-US" sz="3700" dirty="0" smtClean="0">
                <a:solidFill>
                  <a:srgbClr val="FF0000"/>
                </a:solidFill>
              </a:rPr>
              <a:t>DWH</a:t>
            </a:r>
            <a:endParaRPr lang="en-US" sz="3700" dirty="0">
              <a:solidFill>
                <a:srgbClr val="FF0000"/>
              </a:solidFill>
            </a:endParaRPr>
          </a:p>
        </p:txBody>
      </p:sp>
      <p:sp>
        <p:nvSpPr>
          <p:cNvPr id="20" name="Rounded Rectangle 19"/>
          <p:cNvSpPr/>
          <p:nvPr/>
        </p:nvSpPr>
        <p:spPr>
          <a:xfrm>
            <a:off x="7501375" y="3814140"/>
            <a:ext cx="1687129" cy="100155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p:cNvSpPr txBox="1"/>
          <p:nvPr/>
        </p:nvSpPr>
        <p:spPr>
          <a:xfrm>
            <a:off x="8052226" y="4039405"/>
            <a:ext cx="685801" cy="661720"/>
          </a:xfrm>
          <a:prstGeom prst="rect">
            <a:avLst/>
          </a:prstGeom>
          <a:noFill/>
        </p:spPr>
        <p:txBody>
          <a:bodyPr wrap="square" rtlCol="0">
            <a:spAutoFit/>
          </a:bodyPr>
          <a:lstStyle/>
          <a:p>
            <a:r>
              <a:rPr lang="en-US" sz="3700" dirty="0" smtClean="0">
                <a:solidFill>
                  <a:srgbClr val="FF0000"/>
                </a:solidFill>
              </a:rPr>
              <a:t>BI</a:t>
            </a:r>
            <a:endParaRPr lang="en-US" sz="3700" dirty="0">
              <a:solidFill>
                <a:srgbClr val="FF0000"/>
              </a:solidFill>
            </a:endParaRPr>
          </a:p>
        </p:txBody>
      </p:sp>
      <p:sp>
        <p:nvSpPr>
          <p:cNvPr id="23" name="Rounded Rectangle 22"/>
          <p:cNvSpPr/>
          <p:nvPr/>
        </p:nvSpPr>
        <p:spPr>
          <a:xfrm>
            <a:off x="3065769" y="2569779"/>
            <a:ext cx="626881" cy="3184635"/>
          </a:xfrm>
          <a:prstGeom prst="roundRect">
            <a:avLst/>
          </a:prstGeom>
          <a:noFill/>
          <a:ln w="508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ounded Rectangle 23"/>
          <p:cNvSpPr/>
          <p:nvPr/>
        </p:nvSpPr>
        <p:spPr>
          <a:xfrm>
            <a:off x="5677911" y="2576991"/>
            <a:ext cx="556820" cy="3184635"/>
          </a:xfrm>
          <a:prstGeom prst="roundRect">
            <a:avLst/>
          </a:prstGeom>
          <a:noFill/>
          <a:ln w="508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3182933" y="2692463"/>
            <a:ext cx="466443" cy="2939266"/>
          </a:xfrm>
          <a:prstGeom prst="rect">
            <a:avLst/>
          </a:prstGeom>
          <a:noFill/>
        </p:spPr>
        <p:txBody>
          <a:bodyPr wrap="square" rtlCol="0">
            <a:spAutoFit/>
          </a:bodyPr>
          <a:lstStyle/>
          <a:p>
            <a:r>
              <a:rPr lang="en-US" sz="3700" dirty="0" smtClean="0"/>
              <a:t>Stats</a:t>
            </a:r>
            <a:endParaRPr lang="en-US" sz="3700" dirty="0"/>
          </a:p>
        </p:txBody>
      </p:sp>
      <p:sp>
        <p:nvSpPr>
          <p:cNvPr id="27" name="TextBox 26"/>
          <p:cNvSpPr txBox="1"/>
          <p:nvPr/>
        </p:nvSpPr>
        <p:spPr>
          <a:xfrm>
            <a:off x="5791285" y="2635878"/>
            <a:ext cx="466443" cy="3170099"/>
          </a:xfrm>
          <a:prstGeom prst="rect">
            <a:avLst/>
          </a:prstGeom>
          <a:noFill/>
        </p:spPr>
        <p:txBody>
          <a:bodyPr wrap="square" rtlCol="0">
            <a:spAutoFit/>
          </a:bodyPr>
          <a:lstStyle/>
          <a:p>
            <a:r>
              <a:rPr lang="en-US" sz="2500" dirty="0" smtClean="0"/>
              <a:t>Comp</a:t>
            </a:r>
          </a:p>
          <a:p>
            <a:endParaRPr lang="en-US" sz="2500" dirty="0"/>
          </a:p>
          <a:p>
            <a:r>
              <a:rPr lang="en-US" sz="2500" dirty="0" smtClean="0"/>
              <a:t>Op</a:t>
            </a:r>
          </a:p>
          <a:p>
            <a:r>
              <a:rPr lang="en-US" sz="2500" dirty="0" smtClean="0"/>
              <a:t>t</a:t>
            </a:r>
          </a:p>
        </p:txBody>
      </p:sp>
      <p:pic>
        <p:nvPicPr>
          <p:cNvPr id="31" name="Picture 30"/>
          <p:cNvPicPr>
            <a:picLocks noChangeAspect="1"/>
          </p:cNvPicPr>
          <p:nvPr/>
        </p:nvPicPr>
        <p:blipFill>
          <a:blip r:embed="rId2"/>
          <a:stretch>
            <a:fillRect/>
          </a:stretch>
        </p:blipFill>
        <p:spPr>
          <a:xfrm rot="5400000">
            <a:off x="4378341" y="5801715"/>
            <a:ext cx="932840" cy="932840"/>
          </a:xfrm>
          <a:prstGeom prst="rect">
            <a:avLst/>
          </a:prstGeom>
          <a:ln>
            <a:noFill/>
          </a:ln>
        </p:spPr>
      </p:pic>
      <p:pic>
        <p:nvPicPr>
          <p:cNvPr id="32" name="Picture 31"/>
          <p:cNvPicPr>
            <a:picLocks noChangeAspect="1"/>
          </p:cNvPicPr>
          <p:nvPr/>
        </p:nvPicPr>
        <p:blipFill>
          <a:blip r:embed="rId2"/>
          <a:stretch>
            <a:fillRect/>
          </a:stretch>
        </p:blipFill>
        <p:spPr>
          <a:xfrm rot="5400000">
            <a:off x="5293454" y="5796160"/>
            <a:ext cx="932840" cy="932840"/>
          </a:xfrm>
          <a:prstGeom prst="rect">
            <a:avLst/>
          </a:prstGeom>
          <a:ln>
            <a:noFill/>
          </a:ln>
        </p:spPr>
      </p:pic>
      <p:pic>
        <p:nvPicPr>
          <p:cNvPr id="33" name="Picture 32"/>
          <p:cNvPicPr>
            <a:picLocks noChangeAspect="1"/>
          </p:cNvPicPr>
          <p:nvPr/>
        </p:nvPicPr>
        <p:blipFill>
          <a:blip r:embed="rId2"/>
          <a:stretch>
            <a:fillRect/>
          </a:stretch>
        </p:blipFill>
        <p:spPr>
          <a:xfrm rot="5400000">
            <a:off x="6233128" y="5805977"/>
            <a:ext cx="932840" cy="932840"/>
          </a:xfrm>
          <a:prstGeom prst="rect">
            <a:avLst/>
          </a:prstGeom>
          <a:ln>
            <a:noFill/>
          </a:ln>
        </p:spPr>
      </p:pic>
      <p:pic>
        <p:nvPicPr>
          <p:cNvPr id="34" name="Picture 33"/>
          <p:cNvPicPr>
            <a:picLocks noChangeAspect="1"/>
          </p:cNvPicPr>
          <p:nvPr/>
        </p:nvPicPr>
        <p:blipFill>
          <a:blip r:embed="rId2"/>
          <a:stretch>
            <a:fillRect/>
          </a:stretch>
        </p:blipFill>
        <p:spPr>
          <a:xfrm rot="5400000">
            <a:off x="7155075" y="5801715"/>
            <a:ext cx="932840" cy="932840"/>
          </a:xfrm>
          <a:prstGeom prst="rect">
            <a:avLst/>
          </a:prstGeom>
          <a:ln>
            <a:noFill/>
          </a:ln>
        </p:spPr>
      </p:pic>
      <p:sp>
        <p:nvSpPr>
          <p:cNvPr id="38" name="Rounded Rectangle 37"/>
          <p:cNvSpPr/>
          <p:nvPr/>
        </p:nvSpPr>
        <p:spPr>
          <a:xfrm>
            <a:off x="4994121" y="2577697"/>
            <a:ext cx="556820" cy="3184635"/>
          </a:xfrm>
          <a:prstGeom prst="roundRect">
            <a:avLst/>
          </a:prstGeom>
          <a:noFill/>
          <a:ln w="508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p:cNvSpPr txBox="1"/>
          <p:nvPr/>
        </p:nvSpPr>
        <p:spPr>
          <a:xfrm>
            <a:off x="5091729" y="2589286"/>
            <a:ext cx="466443" cy="3277820"/>
          </a:xfrm>
          <a:prstGeom prst="rect">
            <a:avLst/>
          </a:prstGeom>
          <a:noFill/>
        </p:spPr>
        <p:txBody>
          <a:bodyPr wrap="square" rtlCol="0">
            <a:spAutoFit/>
          </a:bodyPr>
          <a:lstStyle/>
          <a:p>
            <a:r>
              <a:rPr lang="en-US" sz="2300" dirty="0" smtClean="0"/>
              <a:t>Ma</a:t>
            </a:r>
          </a:p>
          <a:p>
            <a:r>
              <a:rPr lang="en-US" sz="2300" dirty="0" smtClean="0"/>
              <a:t>t</a:t>
            </a:r>
          </a:p>
          <a:p>
            <a:r>
              <a:rPr lang="en-US" sz="2300" dirty="0" smtClean="0"/>
              <a:t>h</a:t>
            </a:r>
          </a:p>
          <a:p>
            <a:r>
              <a:rPr lang="en-US" sz="2300" dirty="0" smtClean="0"/>
              <a:t>S</a:t>
            </a:r>
          </a:p>
          <a:p>
            <a:r>
              <a:rPr lang="en-US" sz="2300" dirty="0"/>
              <a:t>t</a:t>
            </a:r>
            <a:endParaRPr lang="en-US" sz="2300" dirty="0" smtClean="0"/>
          </a:p>
          <a:p>
            <a:r>
              <a:rPr lang="en-US" sz="2300" dirty="0"/>
              <a:t>a</a:t>
            </a:r>
            <a:endParaRPr lang="en-US" sz="2300" dirty="0" smtClean="0"/>
          </a:p>
          <a:p>
            <a:r>
              <a:rPr lang="en-US" sz="2300" dirty="0"/>
              <a:t>t</a:t>
            </a:r>
            <a:endParaRPr lang="en-US" sz="2300" dirty="0" smtClean="0"/>
          </a:p>
          <a:p>
            <a:r>
              <a:rPr lang="en-US" sz="2300" dirty="0"/>
              <a:t>s</a:t>
            </a:r>
            <a:endParaRPr lang="en-US" sz="2300" dirty="0" smtClean="0"/>
          </a:p>
        </p:txBody>
      </p:sp>
      <p:sp>
        <p:nvSpPr>
          <p:cNvPr id="40" name="Rounded Rectangle 39"/>
          <p:cNvSpPr/>
          <p:nvPr/>
        </p:nvSpPr>
        <p:spPr>
          <a:xfrm>
            <a:off x="3756628" y="2586633"/>
            <a:ext cx="556820" cy="3184635"/>
          </a:xfrm>
          <a:prstGeom prst="roundRect">
            <a:avLst/>
          </a:prstGeom>
          <a:noFill/>
          <a:ln w="508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p:cNvSpPr txBox="1"/>
          <p:nvPr/>
        </p:nvSpPr>
        <p:spPr>
          <a:xfrm>
            <a:off x="3854236" y="2550924"/>
            <a:ext cx="466443" cy="3308598"/>
          </a:xfrm>
          <a:prstGeom prst="rect">
            <a:avLst/>
          </a:prstGeom>
          <a:noFill/>
        </p:spPr>
        <p:txBody>
          <a:bodyPr wrap="square" rtlCol="0">
            <a:spAutoFit/>
          </a:bodyPr>
          <a:lstStyle/>
          <a:p>
            <a:r>
              <a:rPr lang="en-US" sz="1900" dirty="0" smtClean="0"/>
              <a:t>D</a:t>
            </a:r>
          </a:p>
          <a:p>
            <a:r>
              <a:rPr lang="en-US" sz="1900" dirty="0" smtClean="0"/>
              <a:t>a</a:t>
            </a:r>
          </a:p>
          <a:p>
            <a:r>
              <a:rPr lang="en-US" sz="1900" dirty="0" smtClean="0"/>
              <a:t>T</a:t>
            </a:r>
          </a:p>
          <a:p>
            <a:r>
              <a:rPr lang="en-US" sz="1900" dirty="0" smtClean="0"/>
              <a:t>A</a:t>
            </a:r>
          </a:p>
          <a:p>
            <a:endParaRPr lang="en-US" sz="1900" dirty="0" smtClean="0"/>
          </a:p>
          <a:p>
            <a:r>
              <a:rPr lang="en-US" sz="1900" dirty="0" smtClean="0"/>
              <a:t>M</a:t>
            </a:r>
          </a:p>
          <a:p>
            <a:r>
              <a:rPr lang="en-US" sz="1900" dirty="0" smtClean="0"/>
              <a:t>I</a:t>
            </a:r>
          </a:p>
          <a:p>
            <a:r>
              <a:rPr lang="en-US" sz="1900" dirty="0" smtClean="0"/>
              <a:t>N</a:t>
            </a:r>
          </a:p>
          <a:p>
            <a:r>
              <a:rPr lang="en-US" sz="1900" dirty="0" smtClean="0"/>
              <a:t>I</a:t>
            </a:r>
          </a:p>
          <a:p>
            <a:r>
              <a:rPr lang="en-US" sz="1900" dirty="0" smtClean="0"/>
              <a:t>N</a:t>
            </a:r>
          </a:p>
          <a:p>
            <a:r>
              <a:rPr lang="en-US" sz="1900" dirty="0" smtClean="0"/>
              <a:t>G </a:t>
            </a:r>
          </a:p>
        </p:txBody>
      </p:sp>
      <p:pic>
        <p:nvPicPr>
          <p:cNvPr id="42" name="Picture 41"/>
          <p:cNvPicPr>
            <a:picLocks noChangeAspect="1"/>
          </p:cNvPicPr>
          <p:nvPr/>
        </p:nvPicPr>
        <p:blipFill>
          <a:blip r:embed="rId2"/>
          <a:stretch>
            <a:fillRect/>
          </a:stretch>
        </p:blipFill>
        <p:spPr>
          <a:xfrm rot="5400000">
            <a:off x="8348869" y="4935083"/>
            <a:ext cx="932840" cy="932840"/>
          </a:xfrm>
          <a:prstGeom prst="rect">
            <a:avLst/>
          </a:prstGeom>
          <a:ln>
            <a:noFill/>
          </a:ln>
        </p:spPr>
      </p:pic>
      <p:pic>
        <p:nvPicPr>
          <p:cNvPr id="43" name="Picture 42"/>
          <p:cNvPicPr>
            <a:picLocks noChangeAspect="1"/>
          </p:cNvPicPr>
          <p:nvPr/>
        </p:nvPicPr>
        <p:blipFill>
          <a:blip r:embed="rId2"/>
          <a:stretch>
            <a:fillRect/>
          </a:stretch>
        </p:blipFill>
        <p:spPr>
          <a:xfrm rot="5400000">
            <a:off x="7462286" y="4926682"/>
            <a:ext cx="932840" cy="932840"/>
          </a:xfrm>
          <a:prstGeom prst="rect">
            <a:avLst/>
          </a:prstGeom>
          <a:ln>
            <a:noFill/>
          </a:ln>
        </p:spPr>
      </p:pic>
      <p:sp>
        <p:nvSpPr>
          <p:cNvPr id="35" name="TextBox 34"/>
          <p:cNvSpPr txBox="1"/>
          <p:nvPr/>
        </p:nvSpPr>
        <p:spPr>
          <a:xfrm>
            <a:off x="6725035" y="5463139"/>
            <a:ext cx="1135479" cy="661720"/>
          </a:xfrm>
          <a:prstGeom prst="rect">
            <a:avLst/>
          </a:prstGeom>
          <a:noFill/>
        </p:spPr>
        <p:txBody>
          <a:bodyPr wrap="square" rtlCol="0">
            <a:spAutoFit/>
          </a:bodyPr>
          <a:lstStyle/>
          <a:p>
            <a:r>
              <a:rPr lang="en-US" sz="3700" dirty="0" smtClean="0">
                <a:solidFill>
                  <a:srgbClr val="FF0000"/>
                </a:solidFill>
              </a:rPr>
              <a:t>BDA</a:t>
            </a:r>
            <a:endParaRPr lang="en-US" sz="3700" dirty="0">
              <a:solidFill>
                <a:srgbClr val="FF0000"/>
              </a:solidFill>
            </a:endParaRPr>
          </a:p>
        </p:txBody>
      </p:sp>
    </p:spTree>
    <p:extLst>
      <p:ext uri="{BB962C8B-B14F-4D97-AF65-F5344CB8AC3E}">
        <p14:creationId xmlns:p14="http://schemas.microsoft.com/office/powerpoint/2010/main" val="5769758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5867" y="29008"/>
            <a:ext cx="11364516" cy="1593437"/>
          </a:xfrm>
        </p:spPr>
        <p:txBody>
          <a:bodyPr/>
          <a:lstStyle/>
          <a:p>
            <a:r>
              <a:rPr lang="en-US" dirty="0" smtClean="0">
                <a:solidFill>
                  <a:schemeClr val="bg1"/>
                </a:solidFill>
              </a:rPr>
              <a:t>Relationship to Other Fields</a:t>
            </a:r>
            <a:endParaRPr lang="en-US" dirty="0">
              <a:solidFill>
                <a:schemeClr val="bg1"/>
              </a:solidFill>
            </a:endParaRPr>
          </a:p>
        </p:txBody>
      </p:sp>
      <p:sp>
        <p:nvSpPr>
          <p:cNvPr id="3" name="Content Placeholder 2"/>
          <p:cNvSpPr>
            <a:spLocks noGrp="1"/>
          </p:cNvSpPr>
          <p:nvPr>
            <p:ph idx="1"/>
          </p:nvPr>
        </p:nvSpPr>
        <p:spPr>
          <a:xfrm>
            <a:off x="469243" y="1895010"/>
            <a:ext cx="11801140" cy="5467487"/>
          </a:xfrm>
        </p:spPr>
        <p:txBody>
          <a:bodyPr>
            <a:normAutofit/>
          </a:bodyPr>
          <a:lstStyle/>
          <a:p>
            <a:r>
              <a:rPr lang="en-US" dirty="0" smtClean="0">
                <a:solidFill>
                  <a:srgbClr val="FF0000"/>
                </a:solidFill>
              </a:rPr>
              <a:t>Data Mining (1930): </a:t>
            </a:r>
          </a:p>
          <a:p>
            <a:pPr lvl="1"/>
            <a:r>
              <a:rPr lang="en-US" dirty="0" smtClean="0"/>
              <a:t>ML focuses on prediction based on known properties learned from training data</a:t>
            </a:r>
          </a:p>
          <a:p>
            <a:pPr lvl="1"/>
            <a:r>
              <a:rPr lang="en-US" dirty="0" smtClean="0"/>
              <a:t>DM focuses on the discovery of previously unknown knowledge – no training data is available – and human interference involved</a:t>
            </a:r>
          </a:p>
          <a:p>
            <a:pPr lvl="1"/>
            <a:r>
              <a:rPr lang="en-US" dirty="0" smtClean="0"/>
              <a:t>DM uses ML methods but the goal is to “explore the data” while ML uses DM e.g., unsupervised learning to improve accuracy</a:t>
            </a:r>
          </a:p>
          <a:p>
            <a:pPr lvl="1"/>
            <a:r>
              <a:rPr lang="en-US" dirty="0" smtClean="0"/>
              <a:t>Lot of confusion as there is overlap – C/R/CL while AD/ARM are unique to DM</a:t>
            </a:r>
          </a:p>
          <a:p>
            <a:r>
              <a:rPr lang="en-US" dirty="0" smtClean="0">
                <a:solidFill>
                  <a:srgbClr val="FF0000"/>
                </a:solidFill>
              </a:rPr>
              <a:t>Optimization:</a:t>
            </a:r>
          </a:p>
          <a:p>
            <a:pPr lvl="1"/>
            <a:r>
              <a:rPr lang="en-US" dirty="0"/>
              <a:t>M</a:t>
            </a:r>
            <a:r>
              <a:rPr lang="en-US" dirty="0" smtClean="0"/>
              <a:t>any </a:t>
            </a:r>
            <a:r>
              <a:rPr lang="en-US" dirty="0"/>
              <a:t>learning problems are formulated as minimization of some loss function on a training set of </a:t>
            </a:r>
            <a:r>
              <a:rPr lang="en-US" dirty="0" smtClean="0"/>
              <a:t>examples</a:t>
            </a:r>
          </a:p>
          <a:p>
            <a:pPr lvl="1"/>
            <a:r>
              <a:rPr lang="en-US" dirty="0" smtClean="0"/>
              <a:t>Loss function measures the “distance” between the predictions generated by ML models and the actual data, in order to improve ML model performance</a:t>
            </a:r>
          </a:p>
          <a:p>
            <a:pPr lvl="1"/>
            <a:endParaRPr lang="en-US" dirty="0"/>
          </a:p>
        </p:txBody>
      </p:sp>
    </p:spTree>
    <p:extLst>
      <p:ext uri="{BB962C8B-B14F-4D97-AF65-F5344CB8AC3E}">
        <p14:creationId xmlns:p14="http://schemas.microsoft.com/office/powerpoint/2010/main" val="3960017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5867" y="29008"/>
            <a:ext cx="11364516" cy="1593437"/>
          </a:xfrm>
        </p:spPr>
        <p:txBody>
          <a:bodyPr/>
          <a:lstStyle/>
          <a:p>
            <a:r>
              <a:rPr lang="en-US" dirty="0" smtClean="0">
                <a:solidFill>
                  <a:schemeClr val="bg1"/>
                </a:solidFill>
              </a:rPr>
              <a:t>Relationship to Other Fields</a:t>
            </a:r>
            <a:endParaRPr lang="en-US" dirty="0">
              <a:solidFill>
                <a:schemeClr val="bg1"/>
              </a:solidFill>
            </a:endParaRPr>
          </a:p>
        </p:txBody>
      </p:sp>
      <p:sp>
        <p:nvSpPr>
          <p:cNvPr id="3" name="Content Placeholder 2"/>
          <p:cNvSpPr>
            <a:spLocks noGrp="1"/>
          </p:cNvSpPr>
          <p:nvPr>
            <p:ph idx="1"/>
          </p:nvPr>
        </p:nvSpPr>
        <p:spPr>
          <a:xfrm>
            <a:off x="469243" y="1895010"/>
            <a:ext cx="11801140" cy="5467487"/>
          </a:xfrm>
        </p:spPr>
        <p:txBody>
          <a:bodyPr>
            <a:normAutofit/>
          </a:bodyPr>
          <a:lstStyle/>
          <a:p>
            <a:r>
              <a:rPr lang="en-US" dirty="0" smtClean="0">
                <a:solidFill>
                  <a:srgbClr val="FF0000"/>
                </a:solidFill>
              </a:rPr>
              <a:t>Generalization:</a:t>
            </a:r>
          </a:p>
          <a:p>
            <a:pPr lvl="1"/>
            <a:r>
              <a:rPr lang="en-US" dirty="0" smtClean="0"/>
              <a:t>Optimization is concerned only with finding the maxima and minima for a given function – they can minimize the loss function on training data </a:t>
            </a:r>
          </a:p>
          <a:p>
            <a:pPr lvl="1"/>
            <a:r>
              <a:rPr lang="en-US" dirty="0" smtClean="0"/>
              <a:t>However, ML wants to minimize the loss on the test/live (unseen) data as well</a:t>
            </a:r>
          </a:p>
          <a:p>
            <a:pPr lvl="1"/>
            <a:r>
              <a:rPr lang="en-US" dirty="0" smtClean="0"/>
              <a:t>DL algorithms were motivated by this, as they provide more concrete algorithms to generalize on more complicated data streams</a:t>
            </a:r>
          </a:p>
          <a:p>
            <a:endParaRPr lang="en-US" dirty="0" smtClean="0">
              <a:solidFill>
                <a:srgbClr val="FF0000"/>
              </a:solidFill>
            </a:endParaRPr>
          </a:p>
          <a:p>
            <a:r>
              <a:rPr lang="en-US" dirty="0" smtClean="0">
                <a:solidFill>
                  <a:srgbClr val="FF0000"/>
                </a:solidFill>
              </a:rPr>
              <a:t>Statistics:</a:t>
            </a:r>
          </a:p>
          <a:p>
            <a:pPr lvl="1"/>
            <a:r>
              <a:rPr lang="en-US" dirty="0" smtClean="0"/>
              <a:t>Statistics draws inferences about a population from a given sample</a:t>
            </a:r>
          </a:p>
          <a:p>
            <a:pPr lvl="1"/>
            <a:r>
              <a:rPr lang="en-US" dirty="0" smtClean="0"/>
              <a:t>ML finds generalization predictable patterns from the given sample</a:t>
            </a:r>
          </a:p>
          <a:p>
            <a:pPr lvl="1"/>
            <a:r>
              <a:rPr lang="en-US" dirty="0" smtClean="0"/>
              <a:t>ML + Stats = Data Science</a:t>
            </a:r>
          </a:p>
          <a:p>
            <a:pPr lvl="1"/>
            <a:r>
              <a:rPr lang="en-US" dirty="0" smtClean="0"/>
              <a:t>Statistical learning = Adoption of ML models by statisticians.</a:t>
            </a:r>
          </a:p>
          <a:p>
            <a:pPr lvl="1"/>
            <a:endParaRPr lang="en-US" dirty="0"/>
          </a:p>
        </p:txBody>
      </p:sp>
    </p:spTree>
    <p:extLst>
      <p:ext uri="{BB962C8B-B14F-4D97-AF65-F5344CB8AC3E}">
        <p14:creationId xmlns:p14="http://schemas.microsoft.com/office/powerpoint/2010/main" val="7146836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5867" y="-34055"/>
            <a:ext cx="11364516" cy="1593437"/>
          </a:xfrm>
        </p:spPr>
        <p:txBody>
          <a:bodyPr/>
          <a:lstStyle/>
          <a:p>
            <a:r>
              <a:rPr lang="en-US" dirty="0" smtClean="0">
                <a:solidFill>
                  <a:schemeClr val="bg1"/>
                </a:solidFill>
              </a:rPr>
              <a:t>Computational Learning Theory (COLT)</a:t>
            </a:r>
            <a:endParaRPr lang="en-US" dirty="0">
              <a:solidFill>
                <a:schemeClr val="bg1"/>
              </a:solidFill>
            </a:endParaRPr>
          </a:p>
        </p:txBody>
      </p:sp>
      <p:sp>
        <p:nvSpPr>
          <p:cNvPr id="3" name="Content Placeholder 2"/>
          <p:cNvSpPr>
            <a:spLocks noGrp="1"/>
          </p:cNvSpPr>
          <p:nvPr>
            <p:ph idx="1"/>
          </p:nvPr>
        </p:nvSpPr>
        <p:spPr>
          <a:xfrm>
            <a:off x="622088" y="1781503"/>
            <a:ext cx="11364516" cy="6462385"/>
          </a:xfrm>
        </p:spPr>
        <p:txBody>
          <a:bodyPr>
            <a:normAutofit fontScale="92500" lnSpcReduction="10000"/>
          </a:bodyPr>
          <a:lstStyle/>
          <a:p>
            <a:r>
              <a:rPr lang="en-US" sz="3000" dirty="0" smtClean="0">
                <a:solidFill>
                  <a:srgbClr val="FF0000"/>
                </a:solidFill>
              </a:rPr>
              <a:t>A mathematical framework for quantifying machine learning tasks and algorithms</a:t>
            </a:r>
            <a:r>
              <a:rPr lang="en-US" sz="3000" dirty="0" smtClean="0"/>
              <a:t>, using theoretical computer science knowledge – how difficult is a task to learn?</a:t>
            </a:r>
          </a:p>
          <a:p>
            <a:endParaRPr lang="en-US" sz="3000" dirty="0" smtClean="0">
              <a:solidFill>
                <a:srgbClr val="FF0000"/>
              </a:solidFill>
            </a:endParaRPr>
          </a:p>
          <a:p>
            <a:r>
              <a:rPr lang="en-US" sz="3000" dirty="0" smtClean="0">
                <a:solidFill>
                  <a:srgbClr val="FF0000"/>
                </a:solidFill>
              </a:rPr>
              <a:t>Hypothesis </a:t>
            </a:r>
            <a:r>
              <a:rPr lang="en-US" sz="3000" dirty="0" smtClean="0"/>
              <a:t>= a possible function approximation from input to output</a:t>
            </a:r>
          </a:p>
          <a:p>
            <a:endParaRPr lang="en-US" sz="3000" dirty="0" smtClean="0"/>
          </a:p>
          <a:p>
            <a:r>
              <a:rPr lang="en-US" sz="3000" dirty="0" smtClean="0"/>
              <a:t>Focuses on supervised learning tasks: </a:t>
            </a:r>
          </a:p>
          <a:p>
            <a:pPr lvl="1"/>
            <a:r>
              <a:rPr lang="en-US" sz="3000" i="1" dirty="0" smtClean="0"/>
              <a:t>How </a:t>
            </a:r>
            <a:r>
              <a:rPr lang="en-US" sz="3000" i="1" dirty="0"/>
              <a:t>can we be sure that our learning algorithm has produced a hypothesis that will predict the correct value for previously unseen inputs</a:t>
            </a:r>
            <a:r>
              <a:rPr lang="en-US" sz="3000" i="1" dirty="0" smtClean="0"/>
              <a:t>?</a:t>
            </a:r>
            <a:r>
              <a:rPr lang="en-US" sz="3000" dirty="0" smtClean="0"/>
              <a:t> (AIMA)</a:t>
            </a:r>
          </a:p>
          <a:p>
            <a:pPr lvl="1"/>
            <a:r>
              <a:rPr lang="en-US" sz="3000" dirty="0"/>
              <a:t>How do we know a model </a:t>
            </a:r>
            <a:r>
              <a:rPr lang="en-US" sz="3000" dirty="0" smtClean="0"/>
              <a:t>is a </a:t>
            </a:r>
            <a:r>
              <a:rPr lang="en-US" sz="3000" dirty="0"/>
              <a:t>good </a:t>
            </a:r>
            <a:r>
              <a:rPr lang="en-US" sz="3000" dirty="0" smtClean="0"/>
              <a:t>approximation? </a:t>
            </a:r>
            <a:endParaRPr lang="en-US" sz="3000" dirty="0"/>
          </a:p>
          <a:p>
            <a:pPr lvl="1"/>
            <a:r>
              <a:rPr lang="en-US" sz="3000" dirty="0"/>
              <a:t>What hypothesis space should be used?</a:t>
            </a:r>
          </a:p>
          <a:p>
            <a:pPr lvl="1"/>
            <a:r>
              <a:rPr lang="en-US" sz="3000" dirty="0"/>
              <a:t>How do we know if we have a local or globally good solution?</a:t>
            </a:r>
          </a:p>
          <a:p>
            <a:pPr lvl="1"/>
            <a:r>
              <a:rPr lang="en-US" sz="3000" dirty="0"/>
              <a:t>How do we avoid overfitting?</a:t>
            </a:r>
          </a:p>
          <a:p>
            <a:pPr lvl="1"/>
            <a:r>
              <a:rPr lang="en-US" sz="3000" dirty="0"/>
              <a:t>How many data examples are needed?</a:t>
            </a:r>
          </a:p>
          <a:p>
            <a:endParaRPr lang="en-US" sz="3000" dirty="0" smtClean="0"/>
          </a:p>
          <a:p>
            <a:endParaRPr lang="en-US" sz="3000" dirty="0"/>
          </a:p>
        </p:txBody>
      </p:sp>
    </p:spTree>
    <p:extLst>
      <p:ext uri="{BB962C8B-B14F-4D97-AF65-F5344CB8AC3E}">
        <p14:creationId xmlns:p14="http://schemas.microsoft.com/office/powerpoint/2010/main" val="4612205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5867" y="-34055"/>
            <a:ext cx="11364516" cy="1593437"/>
          </a:xfrm>
        </p:spPr>
        <p:txBody>
          <a:bodyPr/>
          <a:lstStyle/>
          <a:p>
            <a:r>
              <a:rPr lang="en-US" dirty="0" smtClean="0">
                <a:solidFill>
                  <a:schemeClr val="bg1"/>
                </a:solidFill>
              </a:rPr>
              <a:t>Computational Learning Theory (COLT)</a:t>
            </a:r>
            <a:endParaRPr lang="en-US" dirty="0">
              <a:solidFill>
                <a:schemeClr val="bg1"/>
              </a:solidFill>
            </a:endParaRPr>
          </a:p>
        </p:txBody>
      </p:sp>
      <p:sp>
        <p:nvSpPr>
          <p:cNvPr id="3" name="Content Placeholder 2"/>
          <p:cNvSpPr>
            <a:spLocks noGrp="1"/>
          </p:cNvSpPr>
          <p:nvPr>
            <p:ph idx="1"/>
          </p:nvPr>
        </p:nvSpPr>
        <p:spPr>
          <a:xfrm>
            <a:off x="905867" y="1559382"/>
            <a:ext cx="11364516" cy="6290361"/>
          </a:xfrm>
        </p:spPr>
        <p:txBody>
          <a:bodyPr>
            <a:normAutofit/>
          </a:bodyPr>
          <a:lstStyle/>
          <a:p>
            <a:r>
              <a:rPr lang="en-US" dirty="0"/>
              <a:t>The training examples come from some generally unknown probability distribution (considered representative of the space of occurrences) and the learner </a:t>
            </a:r>
            <a:r>
              <a:rPr lang="en-US" dirty="0">
                <a:solidFill>
                  <a:srgbClr val="FF0000"/>
                </a:solidFill>
              </a:rPr>
              <a:t>has to build a general model about this space that enables it to produce sufficiently accurate predictions in new cases</a:t>
            </a:r>
            <a:r>
              <a:rPr lang="en-US" dirty="0" smtClean="0"/>
              <a:t>.</a:t>
            </a:r>
          </a:p>
          <a:p>
            <a:r>
              <a:rPr lang="en-US" dirty="0"/>
              <a:t>For the best performance in the context of generalization, the complexity of the hypothesis should </a:t>
            </a:r>
            <a:r>
              <a:rPr lang="en-US" dirty="0">
                <a:solidFill>
                  <a:srgbClr val="FF0000"/>
                </a:solidFill>
              </a:rPr>
              <a:t>match</a:t>
            </a:r>
            <a:r>
              <a:rPr lang="en-US" dirty="0"/>
              <a:t> the complexity of the function underlying the data. </a:t>
            </a:r>
            <a:endParaRPr lang="en-US" dirty="0" smtClean="0"/>
          </a:p>
          <a:p>
            <a:r>
              <a:rPr lang="en-US" dirty="0" smtClean="0"/>
              <a:t>If </a:t>
            </a:r>
            <a:r>
              <a:rPr lang="en-US" dirty="0"/>
              <a:t>the hypothesis is less complex than the function, then the model has </a:t>
            </a:r>
            <a:r>
              <a:rPr lang="en-US" dirty="0">
                <a:solidFill>
                  <a:srgbClr val="FF0000"/>
                </a:solidFill>
              </a:rPr>
              <a:t>under fitted </a:t>
            </a:r>
            <a:r>
              <a:rPr lang="en-US" dirty="0"/>
              <a:t>the data. If the complexity of the model is increased in response, then the training error decreases. </a:t>
            </a:r>
            <a:endParaRPr lang="en-US" dirty="0" smtClean="0"/>
          </a:p>
          <a:p>
            <a:r>
              <a:rPr lang="en-US" dirty="0" smtClean="0"/>
              <a:t>But </a:t>
            </a:r>
            <a:r>
              <a:rPr lang="en-US" dirty="0"/>
              <a:t>if the hypothesis is too complex, then the model is subject to </a:t>
            </a:r>
            <a:r>
              <a:rPr lang="en-US" dirty="0">
                <a:solidFill>
                  <a:srgbClr val="FF0000"/>
                </a:solidFill>
              </a:rPr>
              <a:t>overfitting</a:t>
            </a:r>
            <a:r>
              <a:rPr lang="en-US" dirty="0"/>
              <a:t> and generalization will be poorer</a:t>
            </a:r>
            <a:endParaRPr lang="en-US" dirty="0" smtClean="0"/>
          </a:p>
          <a:p>
            <a:endParaRPr lang="en-US" sz="3000" dirty="0"/>
          </a:p>
        </p:txBody>
      </p:sp>
    </p:spTree>
    <p:extLst>
      <p:ext uri="{BB962C8B-B14F-4D97-AF65-F5344CB8AC3E}">
        <p14:creationId xmlns:p14="http://schemas.microsoft.com/office/powerpoint/2010/main" val="3126172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5867" y="60539"/>
            <a:ext cx="11364516" cy="1593437"/>
          </a:xfrm>
        </p:spPr>
        <p:txBody>
          <a:bodyPr/>
          <a:lstStyle/>
          <a:p>
            <a:r>
              <a:rPr lang="en-US" dirty="0" err="1" smtClean="0">
                <a:solidFill>
                  <a:schemeClr val="bg1"/>
                </a:solidFill>
              </a:rPr>
              <a:t>Underfitting</a:t>
            </a:r>
            <a:r>
              <a:rPr lang="en-US" dirty="0" smtClean="0">
                <a:solidFill>
                  <a:schemeClr val="bg1"/>
                </a:solidFill>
              </a:rPr>
              <a:t> vs Overfitting</a:t>
            </a:r>
            <a:endParaRPr lang="en-US" dirty="0">
              <a:solidFill>
                <a:schemeClr val="bg1"/>
              </a:solidFill>
            </a:endParaRPr>
          </a:p>
        </p:txBody>
      </p:sp>
      <p:pic>
        <p:nvPicPr>
          <p:cNvPr id="4" name="Picture 3"/>
          <p:cNvPicPr>
            <a:picLocks noChangeAspect="1"/>
          </p:cNvPicPr>
          <p:nvPr/>
        </p:nvPicPr>
        <p:blipFill>
          <a:blip r:embed="rId2"/>
          <a:stretch>
            <a:fillRect/>
          </a:stretch>
        </p:blipFill>
        <p:spPr>
          <a:xfrm>
            <a:off x="478987" y="1967980"/>
            <a:ext cx="11791395" cy="5063440"/>
          </a:xfrm>
          <a:prstGeom prst="rect">
            <a:avLst/>
          </a:prstGeom>
        </p:spPr>
      </p:pic>
    </p:spTree>
    <p:extLst>
      <p:ext uri="{BB962C8B-B14F-4D97-AF65-F5344CB8AC3E}">
        <p14:creationId xmlns:p14="http://schemas.microsoft.com/office/powerpoint/2010/main" val="35888771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5867" y="60539"/>
            <a:ext cx="11364516" cy="1593437"/>
          </a:xfrm>
        </p:spPr>
        <p:txBody>
          <a:bodyPr/>
          <a:lstStyle/>
          <a:p>
            <a:r>
              <a:rPr lang="en-US" dirty="0" err="1" smtClean="0">
                <a:solidFill>
                  <a:schemeClr val="bg1"/>
                </a:solidFill>
              </a:rPr>
              <a:t>Underfitting</a:t>
            </a:r>
            <a:r>
              <a:rPr lang="en-US" dirty="0" smtClean="0">
                <a:solidFill>
                  <a:schemeClr val="bg1"/>
                </a:solidFill>
              </a:rPr>
              <a:t> vs Overfitting</a:t>
            </a:r>
            <a:endParaRPr lang="en-US" dirty="0">
              <a:solidFill>
                <a:schemeClr val="bg1"/>
              </a:solidFill>
            </a:endParaRPr>
          </a:p>
        </p:txBody>
      </p:sp>
      <p:pic>
        <p:nvPicPr>
          <p:cNvPr id="3" name="Picture 2"/>
          <p:cNvPicPr>
            <a:picLocks noChangeAspect="1"/>
          </p:cNvPicPr>
          <p:nvPr/>
        </p:nvPicPr>
        <p:blipFill>
          <a:blip r:embed="rId2"/>
          <a:stretch>
            <a:fillRect/>
          </a:stretch>
        </p:blipFill>
        <p:spPr>
          <a:xfrm>
            <a:off x="394137" y="1780101"/>
            <a:ext cx="12013323" cy="6197252"/>
          </a:xfrm>
          <a:prstGeom prst="rect">
            <a:avLst/>
          </a:prstGeom>
        </p:spPr>
      </p:pic>
    </p:spTree>
    <p:extLst>
      <p:ext uri="{BB962C8B-B14F-4D97-AF65-F5344CB8AC3E}">
        <p14:creationId xmlns:p14="http://schemas.microsoft.com/office/powerpoint/2010/main" val="22450639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5867" y="29008"/>
            <a:ext cx="11364516" cy="1593437"/>
          </a:xfrm>
        </p:spPr>
        <p:txBody>
          <a:bodyPr/>
          <a:lstStyle/>
          <a:p>
            <a:r>
              <a:rPr lang="en-US" dirty="0" smtClean="0">
                <a:solidFill>
                  <a:schemeClr val="bg1"/>
                </a:solidFill>
              </a:rPr>
              <a:t>Definition</a:t>
            </a:r>
            <a:endParaRPr lang="en-US" dirty="0">
              <a:solidFill>
                <a:schemeClr val="bg1"/>
              </a:solidFill>
            </a:endParaRPr>
          </a:p>
        </p:txBody>
      </p:sp>
      <p:sp>
        <p:nvSpPr>
          <p:cNvPr id="3" name="Content Placeholder 2"/>
          <p:cNvSpPr>
            <a:spLocks noGrp="1"/>
          </p:cNvSpPr>
          <p:nvPr>
            <p:ph idx="1"/>
          </p:nvPr>
        </p:nvSpPr>
        <p:spPr>
          <a:xfrm>
            <a:off x="464433" y="1512083"/>
            <a:ext cx="11364516" cy="6239998"/>
          </a:xfrm>
        </p:spPr>
        <p:txBody>
          <a:bodyPr>
            <a:normAutofit/>
          </a:bodyPr>
          <a:lstStyle/>
          <a:p>
            <a:r>
              <a:rPr lang="en-US" dirty="0" smtClean="0">
                <a:solidFill>
                  <a:srgbClr val="FF0000"/>
                </a:solidFill>
              </a:rPr>
              <a:t>Study </a:t>
            </a:r>
            <a:r>
              <a:rPr lang="en-US" dirty="0">
                <a:solidFill>
                  <a:srgbClr val="FF0000"/>
                </a:solidFill>
              </a:rPr>
              <a:t>of computer algorithms that improve automatically through </a:t>
            </a:r>
            <a:r>
              <a:rPr lang="en-US" dirty="0" smtClean="0">
                <a:solidFill>
                  <a:srgbClr val="FF0000"/>
                </a:solidFill>
              </a:rPr>
              <a:t>experience </a:t>
            </a:r>
            <a:r>
              <a:rPr lang="en-US" dirty="0" smtClean="0"/>
              <a:t>(known an Predictive Analytics in business world)</a:t>
            </a:r>
          </a:p>
          <a:p>
            <a:r>
              <a:rPr lang="en-US" dirty="0" smtClean="0">
                <a:solidFill>
                  <a:srgbClr val="FF0000"/>
                </a:solidFill>
              </a:rPr>
              <a:t>Builds </a:t>
            </a:r>
            <a:r>
              <a:rPr lang="en-US" dirty="0">
                <a:solidFill>
                  <a:srgbClr val="FF0000"/>
                </a:solidFill>
              </a:rPr>
              <a:t>a model </a:t>
            </a:r>
            <a:r>
              <a:rPr lang="en-US" dirty="0"/>
              <a:t>based on sample data, known as "training data", in order to make predictions or decisions without being explicitly programmed to do </a:t>
            </a:r>
            <a:r>
              <a:rPr lang="en-US" dirty="0" smtClean="0"/>
              <a:t>so</a:t>
            </a:r>
          </a:p>
          <a:p>
            <a:r>
              <a:rPr lang="en-US" dirty="0" smtClean="0"/>
              <a:t>Innumerable applications: Anomaly detection, computer vision etc.</a:t>
            </a:r>
          </a:p>
          <a:p>
            <a:r>
              <a:rPr lang="en-US" dirty="0" smtClean="0"/>
              <a:t>Derives from </a:t>
            </a:r>
          </a:p>
          <a:p>
            <a:pPr lvl="1"/>
            <a:r>
              <a:rPr lang="en-US" dirty="0">
                <a:solidFill>
                  <a:srgbClr val="FF0000"/>
                </a:solidFill>
              </a:rPr>
              <a:t>C</a:t>
            </a:r>
            <a:r>
              <a:rPr lang="en-US" dirty="0" smtClean="0">
                <a:solidFill>
                  <a:srgbClr val="FF0000"/>
                </a:solidFill>
              </a:rPr>
              <a:t>omputational statistics </a:t>
            </a:r>
            <a:r>
              <a:rPr lang="en-US" dirty="0" smtClean="0"/>
              <a:t>(resampling, MCMC, KDE, local regression, ANN, generalized additive models)</a:t>
            </a:r>
          </a:p>
          <a:p>
            <a:pPr lvl="1"/>
            <a:r>
              <a:rPr lang="en-US" dirty="0" smtClean="0">
                <a:solidFill>
                  <a:srgbClr val="FF0000"/>
                </a:solidFill>
              </a:rPr>
              <a:t>Mathematical optimization </a:t>
            </a:r>
            <a:r>
              <a:rPr lang="en-US" dirty="0" smtClean="0"/>
              <a:t>(maximizing or minimizing a real function)</a:t>
            </a:r>
          </a:p>
          <a:p>
            <a:pPr lvl="1"/>
            <a:r>
              <a:rPr lang="en-US" dirty="0" smtClean="0">
                <a:solidFill>
                  <a:srgbClr val="FF0000"/>
                </a:solidFill>
              </a:rPr>
              <a:t>Data Mining </a:t>
            </a:r>
            <a:r>
              <a:rPr lang="en-US" dirty="0" smtClean="0"/>
              <a:t>(EDA through unsupervised methods)</a:t>
            </a:r>
          </a:p>
          <a:p>
            <a:r>
              <a:rPr lang="en-US" dirty="0" smtClean="0"/>
              <a:t>Employs </a:t>
            </a:r>
            <a:r>
              <a:rPr lang="en-US" dirty="0"/>
              <a:t>various approaches to teach computers to accomplish tasks where no fully satisfactory algorithm is available. </a:t>
            </a:r>
          </a:p>
        </p:txBody>
      </p:sp>
    </p:spTree>
    <p:extLst>
      <p:ext uri="{BB962C8B-B14F-4D97-AF65-F5344CB8AC3E}">
        <p14:creationId xmlns:p14="http://schemas.microsoft.com/office/powerpoint/2010/main" val="28576226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5867" y="13242"/>
            <a:ext cx="11364516" cy="1593437"/>
          </a:xfrm>
        </p:spPr>
        <p:txBody>
          <a:bodyPr/>
          <a:lstStyle/>
          <a:p>
            <a:r>
              <a:rPr lang="en-US" dirty="0" smtClean="0">
                <a:solidFill>
                  <a:schemeClr val="bg1"/>
                </a:solidFill>
              </a:rPr>
              <a:t>Bias Variance</a:t>
            </a:r>
            <a:endParaRPr lang="en-US" dirty="0">
              <a:solidFill>
                <a:schemeClr val="bg1"/>
              </a:solidFill>
            </a:endParaRPr>
          </a:p>
        </p:txBody>
      </p:sp>
      <p:sp>
        <p:nvSpPr>
          <p:cNvPr id="3" name="Content Placeholder 2"/>
          <p:cNvSpPr>
            <a:spLocks noGrp="1"/>
          </p:cNvSpPr>
          <p:nvPr>
            <p:ph idx="1"/>
          </p:nvPr>
        </p:nvSpPr>
        <p:spPr>
          <a:xfrm>
            <a:off x="905867" y="2194554"/>
            <a:ext cx="11364516" cy="5656674"/>
          </a:xfrm>
        </p:spPr>
        <p:txBody>
          <a:bodyPr>
            <a:normAutofit/>
          </a:bodyPr>
          <a:lstStyle/>
          <a:p>
            <a:pPr fontAlgn="base"/>
            <a:r>
              <a:rPr lang="en-US" dirty="0" smtClean="0">
                <a:solidFill>
                  <a:srgbClr val="FF0000"/>
                </a:solidFill>
              </a:rPr>
              <a:t>Bias:</a:t>
            </a:r>
            <a:r>
              <a:rPr lang="en-US" dirty="0" smtClean="0"/>
              <a:t> An algorithm makes a set of assumptions in fitting the model to the data</a:t>
            </a:r>
          </a:p>
          <a:p>
            <a:pPr fontAlgn="base"/>
            <a:r>
              <a:rPr lang="en-US" dirty="0" smtClean="0">
                <a:solidFill>
                  <a:srgbClr val="FF0000"/>
                </a:solidFill>
              </a:rPr>
              <a:t>High bias: </a:t>
            </a:r>
            <a:r>
              <a:rPr lang="en-US" dirty="0" smtClean="0"/>
              <a:t>making so many assumptions that you don’t fit well the training data </a:t>
            </a:r>
            <a:r>
              <a:rPr lang="en-US" i="1" dirty="0" smtClean="0"/>
              <a:t>at all </a:t>
            </a:r>
            <a:r>
              <a:rPr lang="en-US" dirty="0" smtClean="0"/>
              <a:t>(under fitting). </a:t>
            </a:r>
          </a:p>
          <a:p>
            <a:pPr lvl="1" fontAlgn="base"/>
            <a:r>
              <a:rPr lang="en-US" dirty="0" smtClean="0"/>
              <a:t>In this case, when new test data continues to arrive or a different training sample was used, the output is not going to change that much (less variance in the output) as you forced the model away from the actual pattern</a:t>
            </a:r>
          </a:p>
          <a:p>
            <a:pPr fontAlgn="base"/>
            <a:r>
              <a:rPr lang="en-US" dirty="0" smtClean="0">
                <a:solidFill>
                  <a:srgbClr val="FF0000"/>
                </a:solidFill>
              </a:rPr>
              <a:t>Low bias: </a:t>
            </a:r>
            <a:r>
              <a:rPr lang="en-US" dirty="0" smtClean="0"/>
              <a:t>making so little assumptions that you fit the data too well (overfitting)</a:t>
            </a:r>
          </a:p>
          <a:p>
            <a:pPr lvl="1" fontAlgn="base"/>
            <a:r>
              <a:rPr lang="en-US" dirty="0" smtClean="0"/>
              <a:t>In this case, when new test data continues to arrive or a different training sample was used, the output of the model is expected to have too much variance because you can only see the training data well and not its generalization</a:t>
            </a:r>
            <a:endParaRPr lang="en-US" dirty="0"/>
          </a:p>
          <a:p>
            <a:endParaRPr lang="en-US" dirty="0"/>
          </a:p>
        </p:txBody>
      </p:sp>
    </p:spTree>
    <p:extLst>
      <p:ext uri="{BB962C8B-B14F-4D97-AF65-F5344CB8AC3E}">
        <p14:creationId xmlns:p14="http://schemas.microsoft.com/office/powerpoint/2010/main" val="10270577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5867" y="60539"/>
            <a:ext cx="11364516" cy="1593437"/>
          </a:xfrm>
        </p:spPr>
        <p:txBody>
          <a:bodyPr/>
          <a:lstStyle/>
          <a:p>
            <a:r>
              <a:rPr lang="en-US" dirty="0" err="1" smtClean="0">
                <a:solidFill>
                  <a:schemeClr val="bg1"/>
                </a:solidFill>
              </a:rPr>
              <a:t>Underfitting</a:t>
            </a:r>
            <a:r>
              <a:rPr lang="en-US" dirty="0" smtClean="0">
                <a:solidFill>
                  <a:schemeClr val="bg1"/>
                </a:solidFill>
              </a:rPr>
              <a:t> vs Overfitting</a:t>
            </a:r>
            <a:endParaRPr lang="en-US" dirty="0">
              <a:solidFill>
                <a:schemeClr val="bg1"/>
              </a:solidFill>
            </a:endParaRPr>
          </a:p>
        </p:txBody>
      </p:sp>
      <p:pic>
        <p:nvPicPr>
          <p:cNvPr id="5" name="Picture 4"/>
          <p:cNvPicPr>
            <a:picLocks noChangeAspect="1"/>
          </p:cNvPicPr>
          <p:nvPr/>
        </p:nvPicPr>
        <p:blipFill>
          <a:blip r:embed="rId2"/>
          <a:stretch>
            <a:fillRect/>
          </a:stretch>
        </p:blipFill>
        <p:spPr>
          <a:xfrm>
            <a:off x="315311" y="1509713"/>
            <a:ext cx="12628180" cy="6734175"/>
          </a:xfrm>
          <a:prstGeom prst="rect">
            <a:avLst/>
          </a:prstGeom>
        </p:spPr>
      </p:pic>
    </p:spTree>
    <p:extLst>
      <p:ext uri="{BB962C8B-B14F-4D97-AF65-F5344CB8AC3E}">
        <p14:creationId xmlns:p14="http://schemas.microsoft.com/office/powerpoint/2010/main" val="13835001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5867" y="13242"/>
            <a:ext cx="11364516" cy="1593437"/>
          </a:xfrm>
        </p:spPr>
        <p:txBody>
          <a:bodyPr/>
          <a:lstStyle/>
          <a:p>
            <a:r>
              <a:rPr lang="en-US" dirty="0" smtClean="0">
                <a:solidFill>
                  <a:schemeClr val="bg1"/>
                </a:solidFill>
              </a:rPr>
              <a:t>Bias Variance </a:t>
            </a:r>
            <a:r>
              <a:rPr lang="en-US" dirty="0" err="1" smtClean="0">
                <a:solidFill>
                  <a:schemeClr val="bg1"/>
                </a:solidFill>
              </a:rPr>
              <a:t>Algos</a:t>
            </a:r>
            <a:endParaRPr lang="en-US" dirty="0">
              <a:solidFill>
                <a:schemeClr val="bg1"/>
              </a:solidFill>
            </a:endParaRPr>
          </a:p>
        </p:txBody>
      </p:sp>
      <p:sp>
        <p:nvSpPr>
          <p:cNvPr id="3" name="Content Placeholder 2"/>
          <p:cNvSpPr>
            <a:spLocks noGrp="1"/>
          </p:cNvSpPr>
          <p:nvPr>
            <p:ph idx="1"/>
          </p:nvPr>
        </p:nvSpPr>
        <p:spPr/>
        <p:txBody>
          <a:bodyPr/>
          <a:lstStyle/>
          <a:p>
            <a:pPr fontAlgn="base"/>
            <a:r>
              <a:rPr lang="en-US" dirty="0"/>
              <a:t>Examples of </a:t>
            </a:r>
            <a:r>
              <a:rPr lang="en-US" b="1" dirty="0"/>
              <a:t>low-bias</a:t>
            </a:r>
            <a:r>
              <a:rPr lang="en-US" dirty="0"/>
              <a:t> machine learning algorithms include: </a:t>
            </a:r>
            <a:endParaRPr lang="en-US" dirty="0" smtClean="0"/>
          </a:p>
          <a:p>
            <a:pPr lvl="1" fontAlgn="base"/>
            <a:r>
              <a:rPr lang="en-US" dirty="0" smtClean="0"/>
              <a:t>Decision Trees</a:t>
            </a:r>
            <a:r>
              <a:rPr lang="en-US" dirty="0"/>
              <a:t> </a:t>
            </a:r>
            <a:endParaRPr lang="en-US" dirty="0" smtClean="0"/>
          </a:p>
          <a:p>
            <a:pPr lvl="1" fontAlgn="base"/>
            <a:r>
              <a:rPr lang="en-US" dirty="0" smtClean="0"/>
              <a:t>k-Nearest </a:t>
            </a:r>
            <a:r>
              <a:rPr lang="en-US" dirty="0"/>
              <a:t>Neighbors </a:t>
            </a:r>
            <a:endParaRPr lang="en-US" dirty="0"/>
          </a:p>
          <a:p>
            <a:pPr lvl="1" fontAlgn="base"/>
            <a:r>
              <a:rPr lang="en-US" dirty="0" smtClean="0"/>
              <a:t>Support </a:t>
            </a:r>
            <a:r>
              <a:rPr lang="en-US" dirty="0"/>
              <a:t>Vector Machines.</a:t>
            </a:r>
          </a:p>
          <a:p>
            <a:pPr fontAlgn="base"/>
            <a:endParaRPr lang="en-US" dirty="0" smtClean="0"/>
          </a:p>
          <a:p>
            <a:pPr fontAlgn="base"/>
            <a:r>
              <a:rPr lang="en-US" dirty="0" smtClean="0"/>
              <a:t>Examples </a:t>
            </a:r>
            <a:r>
              <a:rPr lang="en-US" dirty="0"/>
              <a:t>of </a:t>
            </a:r>
            <a:r>
              <a:rPr lang="en-US" b="1" dirty="0"/>
              <a:t>high-bias</a:t>
            </a:r>
            <a:r>
              <a:rPr lang="en-US" dirty="0"/>
              <a:t> machine learning algorithms include: </a:t>
            </a:r>
            <a:endParaRPr lang="en-US" dirty="0" smtClean="0"/>
          </a:p>
          <a:p>
            <a:pPr lvl="1" fontAlgn="base"/>
            <a:r>
              <a:rPr lang="en-US" dirty="0" smtClean="0"/>
              <a:t>Linear </a:t>
            </a:r>
            <a:r>
              <a:rPr lang="en-US" dirty="0"/>
              <a:t>Regression, </a:t>
            </a:r>
            <a:endParaRPr lang="en-US" dirty="0" smtClean="0"/>
          </a:p>
          <a:p>
            <a:pPr lvl="1" fontAlgn="base"/>
            <a:r>
              <a:rPr lang="en-US" dirty="0" smtClean="0"/>
              <a:t>Linear </a:t>
            </a:r>
            <a:r>
              <a:rPr lang="en-US" dirty="0"/>
              <a:t>Discriminant Analysis  </a:t>
            </a:r>
            <a:endParaRPr lang="en-US" dirty="0" smtClean="0"/>
          </a:p>
          <a:p>
            <a:pPr lvl="1" fontAlgn="base"/>
            <a:r>
              <a:rPr lang="en-US" dirty="0" smtClean="0"/>
              <a:t>Logistic </a:t>
            </a:r>
            <a:r>
              <a:rPr lang="en-US" dirty="0"/>
              <a:t>Regression.</a:t>
            </a:r>
          </a:p>
          <a:p>
            <a:endParaRPr lang="en-US" dirty="0"/>
          </a:p>
        </p:txBody>
      </p:sp>
    </p:spTree>
    <p:extLst>
      <p:ext uri="{BB962C8B-B14F-4D97-AF65-F5344CB8AC3E}">
        <p14:creationId xmlns:p14="http://schemas.microsoft.com/office/powerpoint/2010/main" val="18284648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5867" y="-34055"/>
            <a:ext cx="11364516" cy="1593437"/>
          </a:xfrm>
        </p:spPr>
        <p:txBody>
          <a:bodyPr/>
          <a:lstStyle/>
          <a:p>
            <a:r>
              <a:rPr lang="en-US" dirty="0" smtClean="0">
                <a:solidFill>
                  <a:schemeClr val="bg1"/>
                </a:solidFill>
              </a:rPr>
              <a:t>Computational Learning Theory (COLT)</a:t>
            </a:r>
            <a:endParaRPr lang="en-US" dirty="0">
              <a:solidFill>
                <a:schemeClr val="bg1"/>
              </a:solidFill>
            </a:endParaRPr>
          </a:p>
        </p:txBody>
      </p:sp>
      <p:sp>
        <p:nvSpPr>
          <p:cNvPr id="3" name="Content Placeholder 2"/>
          <p:cNvSpPr>
            <a:spLocks noGrp="1"/>
          </p:cNvSpPr>
          <p:nvPr>
            <p:ph idx="1"/>
          </p:nvPr>
        </p:nvSpPr>
        <p:spPr>
          <a:xfrm>
            <a:off x="905867" y="1926534"/>
            <a:ext cx="11364516" cy="6049334"/>
          </a:xfrm>
        </p:spPr>
        <p:txBody>
          <a:bodyPr>
            <a:normAutofit/>
          </a:bodyPr>
          <a:lstStyle/>
          <a:p>
            <a:r>
              <a:rPr lang="en-US" sz="3432" i="1" dirty="0" smtClean="0">
                <a:solidFill>
                  <a:srgbClr val="FF0000"/>
                </a:solidFill>
              </a:rPr>
              <a:t>How </a:t>
            </a:r>
            <a:r>
              <a:rPr lang="en-US" sz="3432" i="1" dirty="0">
                <a:solidFill>
                  <a:srgbClr val="FF0000"/>
                </a:solidFill>
              </a:rPr>
              <a:t>can we be sure that our learning algorithm has produced a hypothesis that will predict the correct value for previously unseen inputs</a:t>
            </a:r>
            <a:r>
              <a:rPr lang="en-US" sz="3432" i="1" dirty="0" smtClean="0">
                <a:solidFill>
                  <a:srgbClr val="FF0000"/>
                </a:solidFill>
              </a:rPr>
              <a:t>?</a:t>
            </a:r>
            <a:r>
              <a:rPr lang="en-US" sz="3432" dirty="0" smtClean="0">
                <a:solidFill>
                  <a:srgbClr val="FF0000"/>
                </a:solidFill>
              </a:rPr>
              <a:t> </a:t>
            </a:r>
            <a:r>
              <a:rPr lang="en-US" sz="3432" dirty="0" smtClean="0"/>
              <a:t>(AIMA)</a:t>
            </a:r>
          </a:p>
          <a:p>
            <a:r>
              <a:rPr lang="en-US" sz="3432" u="sng" dirty="0" smtClean="0"/>
              <a:t>Time complexity included: </a:t>
            </a:r>
            <a:r>
              <a:rPr lang="en-US" sz="3432" dirty="0" smtClean="0"/>
              <a:t>a computation </a:t>
            </a:r>
            <a:r>
              <a:rPr lang="en-US" sz="3432" dirty="0"/>
              <a:t>is considered feasible if it can be done in polynomial </a:t>
            </a:r>
            <a:r>
              <a:rPr lang="en-US" sz="3432" dirty="0" smtClean="0"/>
              <a:t>time (</a:t>
            </a:r>
            <a:r>
              <a:rPr lang="en-US" sz="3432" i="1" dirty="0" smtClean="0"/>
              <a:t>running time upper bounded by a polynomial function): T(n) = O(</a:t>
            </a:r>
            <a:r>
              <a:rPr lang="en-US" sz="3432" i="1" dirty="0" err="1" smtClean="0"/>
              <a:t>n</a:t>
            </a:r>
            <a:r>
              <a:rPr lang="en-US" sz="3432" i="1" baseline="30000" dirty="0" err="1" smtClean="0"/>
              <a:t>k</a:t>
            </a:r>
            <a:r>
              <a:rPr lang="en-US" sz="3432" i="1" dirty="0" smtClean="0"/>
              <a:t>)</a:t>
            </a:r>
            <a:r>
              <a:rPr lang="en-US" sz="3432" dirty="0" smtClean="0"/>
              <a:t>)</a:t>
            </a:r>
            <a:r>
              <a:rPr lang="en-US" sz="3432" dirty="0"/>
              <a:t>	</a:t>
            </a:r>
            <a:endParaRPr lang="en-US" sz="3432" dirty="0" smtClean="0"/>
          </a:p>
          <a:p>
            <a:r>
              <a:rPr lang="en-US" sz="3432" dirty="0" smtClean="0"/>
              <a:t>Different COLT approaches differ based on the different assumptions about the inference principles used for generalizing from learned examples</a:t>
            </a:r>
          </a:p>
          <a:p>
            <a:r>
              <a:rPr lang="en-US" sz="3432" dirty="0" smtClean="0"/>
              <a:t>PAC Learning, VC theory, Bayesian Inference, Algorithmic Learning, Online Machine Learning</a:t>
            </a:r>
            <a:endParaRPr lang="en-US" sz="3432" dirty="0"/>
          </a:p>
          <a:p>
            <a:endParaRPr lang="en-US" sz="3000" dirty="0" smtClean="0"/>
          </a:p>
          <a:p>
            <a:endParaRPr lang="en-US" sz="3000" dirty="0"/>
          </a:p>
        </p:txBody>
      </p:sp>
    </p:spTree>
    <p:extLst>
      <p:ext uri="{BB962C8B-B14F-4D97-AF65-F5344CB8AC3E}">
        <p14:creationId xmlns:p14="http://schemas.microsoft.com/office/powerpoint/2010/main" val="11950906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5867" y="-34055"/>
            <a:ext cx="11364516" cy="1593437"/>
          </a:xfrm>
        </p:spPr>
        <p:txBody>
          <a:bodyPr/>
          <a:lstStyle/>
          <a:p>
            <a:r>
              <a:rPr lang="en-US" dirty="0" smtClean="0">
                <a:solidFill>
                  <a:schemeClr val="bg1"/>
                </a:solidFill>
              </a:rPr>
              <a:t>Probably Approximately Correct Learning</a:t>
            </a:r>
            <a:endParaRPr lang="en-US" dirty="0">
              <a:solidFill>
                <a:schemeClr val="bg1"/>
              </a:solidFill>
            </a:endParaRPr>
          </a:p>
        </p:txBody>
      </p:sp>
      <p:sp>
        <p:nvSpPr>
          <p:cNvPr id="3" name="Content Placeholder 2"/>
          <p:cNvSpPr>
            <a:spLocks noGrp="1"/>
          </p:cNvSpPr>
          <p:nvPr>
            <p:ph idx="1"/>
          </p:nvPr>
        </p:nvSpPr>
        <p:spPr/>
        <p:txBody>
          <a:bodyPr/>
          <a:lstStyle/>
          <a:p>
            <a:r>
              <a:rPr lang="en-US" dirty="0"/>
              <a:t>S</a:t>
            </a:r>
            <a:r>
              <a:rPr lang="en-US" dirty="0" smtClean="0"/>
              <a:t>eeks </a:t>
            </a:r>
            <a:r>
              <a:rPr lang="en-US" dirty="0"/>
              <a:t>to </a:t>
            </a:r>
            <a:r>
              <a:rPr lang="en-US" dirty="0">
                <a:solidFill>
                  <a:srgbClr val="FF0000"/>
                </a:solidFill>
              </a:rPr>
              <a:t>quantify the difficulty of a learning task</a:t>
            </a:r>
            <a:r>
              <a:rPr lang="en-US" dirty="0"/>
              <a:t> </a:t>
            </a:r>
            <a:r>
              <a:rPr lang="en-US" dirty="0" smtClean="0"/>
              <a:t>(</a:t>
            </a:r>
            <a:r>
              <a:rPr lang="en-US" u="sng" dirty="0"/>
              <a:t>Leslie </a:t>
            </a:r>
            <a:r>
              <a:rPr lang="en-US" u="sng" dirty="0" smtClean="0"/>
              <a:t>Valiant</a:t>
            </a:r>
            <a:r>
              <a:rPr lang="en-US" dirty="0" smtClean="0"/>
              <a:t>)</a:t>
            </a:r>
          </a:p>
          <a:p>
            <a:pPr fontAlgn="base"/>
            <a:r>
              <a:rPr lang="en-US" dirty="0" smtClean="0"/>
              <a:t>In SL, </a:t>
            </a:r>
            <a:r>
              <a:rPr lang="en-US" dirty="0"/>
              <a:t>we are trying to approximate an unknown underlying mapping function from inputs to outputs. We don’t know what this mapping function looks like, but we suspect it exists, and we have examples of data produced by the function.</a:t>
            </a:r>
          </a:p>
          <a:p>
            <a:pPr fontAlgn="base"/>
            <a:r>
              <a:rPr lang="en-US" dirty="0" smtClean="0">
                <a:solidFill>
                  <a:srgbClr val="FF0000"/>
                </a:solidFill>
              </a:rPr>
              <a:t>PAC:</a:t>
            </a:r>
            <a:r>
              <a:rPr lang="en-US" dirty="0" smtClean="0"/>
              <a:t> how </a:t>
            </a:r>
            <a:r>
              <a:rPr lang="en-US" dirty="0"/>
              <a:t>much computational effort is required to find a hypothesis (fit model) that is a close match for the unknown target </a:t>
            </a:r>
            <a:r>
              <a:rPr lang="en-US" dirty="0" smtClean="0"/>
              <a:t>function?</a:t>
            </a:r>
          </a:p>
          <a:p>
            <a:pPr fontAlgn="base"/>
            <a:r>
              <a:rPr lang="en-US" dirty="0"/>
              <a:t>The idea is that a bad hypothesis will be found out based on the predictions it makes on new data, e.g. based on its generalization error.</a:t>
            </a:r>
          </a:p>
          <a:p>
            <a:endParaRPr lang="en-US" dirty="0"/>
          </a:p>
        </p:txBody>
      </p:sp>
    </p:spTree>
    <p:extLst>
      <p:ext uri="{BB962C8B-B14F-4D97-AF65-F5344CB8AC3E}">
        <p14:creationId xmlns:p14="http://schemas.microsoft.com/office/powerpoint/2010/main" val="25473866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5867" y="-34055"/>
            <a:ext cx="11364516" cy="1593437"/>
          </a:xfrm>
        </p:spPr>
        <p:txBody>
          <a:bodyPr/>
          <a:lstStyle/>
          <a:p>
            <a:r>
              <a:rPr lang="en-US" dirty="0" smtClean="0">
                <a:solidFill>
                  <a:schemeClr val="bg1"/>
                </a:solidFill>
              </a:rPr>
              <a:t>Probably Approximately Correct Learning</a:t>
            </a:r>
            <a:endParaRPr lang="en-US" dirty="0">
              <a:solidFill>
                <a:schemeClr val="bg1"/>
              </a:solidFill>
            </a:endParaRPr>
          </a:p>
        </p:txBody>
      </p:sp>
      <p:sp>
        <p:nvSpPr>
          <p:cNvPr id="3" name="Content Placeholder 2"/>
          <p:cNvSpPr>
            <a:spLocks noGrp="1"/>
          </p:cNvSpPr>
          <p:nvPr>
            <p:ph idx="1"/>
          </p:nvPr>
        </p:nvSpPr>
        <p:spPr>
          <a:xfrm>
            <a:off x="495963" y="1559382"/>
            <a:ext cx="11364516" cy="6049334"/>
          </a:xfrm>
        </p:spPr>
        <p:txBody>
          <a:bodyPr>
            <a:normAutofit lnSpcReduction="10000"/>
          </a:bodyPr>
          <a:lstStyle/>
          <a:p>
            <a:r>
              <a:rPr lang="en-US" i="1" dirty="0">
                <a:solidFill>
                  <a:srgbClr val="FF0000"/>
                </a:solidFill>
              </a:rPr>
              <a:t>The underlying principle is that any hypothesis that is seriously wrong will almost certainly be “found out” with high probability after a small number of examples, because it will make an incorrect prediction. Thus, any hypothesis that is consistent with a sufficiently large set of training examples is unlikely to be seriously wrong: that is, </a:t>
            </a:r>
            <a:r>
              <a:rPr lang="en-US" i="1" dirty="0" smtClean="0">
                <a:solidFill>
                  <a:srgbClr val="FF0000"/>
                </a:solidFill>
              </a:rPr>
              <a:t>it </a:t>
            </a:r>
            <a:r>
              <a:rPr lang="en-US" i="1" dirty="0">
                <a:solidFill>
                  <a:srgbClr val="FF0000"/>
                </a:solidFill>
              </a:rPr>
              <a:t>must be probably approximately correct</a:t>
            </a:r>
            <a:r>
              <a:rPr lang="en-US" i="1" dirty="0" smtClean="0">
                <a:solidFill>
                  <a:srgbClr val="FF0000"/>
                </a:solidFill>
              </a:rPr>
              <a:t>. (AIMA)</a:t>
            </a:r>
          </a:p>
          <a:p>
            <a:pPr lvl="1"/>
            <a:r>
              <a:rPr lang="en-US" dirty="0"/>
              <a:t>That is, a hypothesis seeks to “</a:t>
            </a:r>
            <a:r>
              <a:rPr lang="en-US" i="1" dirty="0"/>
              <a:t>approximate</a:t>
            </a:r>
            <a:r>
              <a:rPr lang="en-US" dirty="0"/>
              <a:t>” a target function and is “</a:t>
            </a:r>
            <a:r>
              <a:rPr lang="en-US" i="1" dirty="0"/>
              <a:t>probably</a:t>
            </a:r>
            <a:r>
              <a:rPr lang="en-US" dirty="0"/>
              <a:t>” good if it has a low generalization error</a:t>
            </a:r>
            <a:r>
              <a:rPr lang="en-US" dirty="0" smtClean="0"/>
              <a:t>.</a:t>
            </a:r>
          </a:p>
          <a:p>
            <a:endParaRPr lang="en-US" i="1" dirty="0" smtClean="0"/>
          </a:p>
          <a:p>
            <a:r>
              <a:rPr lang="en-US" i="1" dirty="0" smtClean="0">
                <a:solidFill>
                  <a:srgbClr val="FF0000"/>
                </a:solidFill>
              </a:rPr>
              <a:t>The </a:t>
            </a:r>
            <a:r>
              <a:rPr lang="en-US" i="1" dirty="0">
                <a:solidFill>
                  <a:srgbClr val="FF0000"/>
                </a:solidFill>
              </a:rPr>
              <a:t>goal of the PAC framework is to understand how large a data set needs to be in order to give good generalization. It also gives bounds for the computational cost of learning </a:t>
            </a:r>
            <a:r>
              <a:rPr lang="en-US" i="1" dirty="0" smtClean="0">
                <a:solidFill>
                  <a:srgbClr val="FF0000"/>
                </a:solidFill>
              </a:rPr>
              <a:t>…(PRML)</a:t>
            </a:r>
          </a:p>
          <a:p>
            <a:r>
              <a:rPr lang="en-US" i="1" dirty="0">
                <a:solidFill>
                  <a:srgbClr val="FF0000"/>
                </a:solidFill>
              </a:rPr>
              <a:t>A hypothesis space is said to be efficiently PAC-learnable if there is a polynomial time algorithm that can identify a function that is PAC</a:t>
            </a:r>
            <a:r>
              <a:rPr lang="en-US" i="1" dirty="0" smtClean="0">
                <a:solidFill>
                  <a:srgbClr val="FF0000"/>
                </a:solidFill>
              </a:rPr>
              <a:t>. (MLAPP)</a:t>
            </a:r>
            <a:endParaRPr lang="en-US" dirty="0">
              <a:solidFill>
                <a:srgbClr val="FF0000"/>
              </a:solidFill>
            </a:endParaRPr>
          </a:p>
        </p:txBody>
      </p:sp>
    </p:spTree>
    <p:extLst>
      <p:ext uri="{BB962C8B-B14F-4D97-AF65-F5344CB8AC3E}">
        <p14:creationId xmlns:p14="http://schemas.microsoft.com/office/powerpoint/2010/main" val="13070877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5867" y="-34055"/>
            <a:ext cx="11364516" cy="1593437"/>
          </a:xfrm>
        </p:spPr>
        <p:txBody>
          <a:bodyPr/>
          <a:lstStyle/>
          <a:p>
            <a:r>
              <a:rPr lang="en-US" dirty="0" smtClean="0">
                <a:solidFill>
                  <a:schemeClr val="bg1"/>
                </a:solidFill>
              </a:rPr>
              <a:t>VC Dimension</a:t>
            </a:r>
            <a:endParaRPr lang="en-US" dirty="0">
              <a:solidFill>
                <a:schemeClr val="bg1"/>
              </a:solidFill>
            </a:endParaRPr>
          </a:p>
        </p:txBody>
      </p:sp>
      <p:sp>
        <p:nvSpPr>
          <p:cNvPr id="3" name="Content Placeholder 2"/>
          <p:cNvSpPr>
            <a:spLocks noGrp="1"/>
          </p:cNvSpPr>
          <p:nvPr>
            <p:ph idx="1"/>
          </p:nvPr>
        </p:nvSpPr>
        <p:spPr/>
        <p:txBody>
          <a:bodyPr>
            <a:normAutofit fontScale="92500"/>
          </a:bodyPr>
          <a:lstStyle/>
          <a:p>
            <a:r>
              <a:rPr lang="en-US" dirty="0" smtClean="0"/>
              <a:t>Theoretical ML framework by </a:t>
            </a:r>
            <a:r>
              <a:rPr lang="en-US" dirty="0" err="1" smtClean="0"/>
              <a:t>Vapnik</a:t>
            </a:r>
            <a:r>
              <a:rPr lang="en-US" dirty="0"/>
              <a:t> </a:t>
            </a:r>
            <a:r>
              <a:rPr lang="en-US" dirty="0" smtClean="0"/>
              <a:t>and </a:t>
            </a:r>
            <a:r>
              <a:rPr lang="en-US" dirty="0" err="1" smtClean="0"/>
              <a:t>Chervonenkis</a:t>
            </a:r>
            <a:endParaRPr lang="en-US" dirty="0" smtClean="0"/>
          </a:p>
          <a:p>
            <a:r>
              <a:rPr lang="en-US" dirty="0"/>
              <a:t>S</a:t>
            </a:r>
            <a:r>
              <a:rPr lang="en-US" dirty="0" smtClean="0"/>
              <a:t>eeks </a:t>
            </a:r>
            <a:r>
              <a:rPr lang="en-US" dirty="0"/>
              <a:t>to </a:t>
            </a:r>
            <a:r>
              <a:rPr lang="en-US" dirty="0">
                <a:solidFill>
                  <a:srgbClr val="FF0000"/>
                </a:solidFill>
              </a:rPr>
              <a:t>quantify the capability of a learning </a:t>
            </a:r>
            <a:r>
              <a:rPr lang="en-US" dirty="0" smtClean="0">
                <a:solidFill>
                  <a:srgbClr val="FF0000"/>
                </a:solidFill>
              </a:rPr>
              <a:t>algorithm</a:t>
            </a:r>
          </a:p>
          <a:p>
            <a:pPr fontAlgn="base"/>
            <a:r>
              <a:rPr lang="en-US" dirty="0"/>
              <a:t>VC theory is comprised of many elements, most notably the </a:t>
            </a:r>
            <a:r>
              <a:rPr lang="en-US" dirty="0">
                <a:solidFill>
                  <a:srgbClr val="FF0000"/>
                </a:solidFill>
              </a:rPr>
              <a:t>VC dimension</a:t>
            </a:r>
            <a:r>
              <a:rPr lang="en-US" dirty="0"/>
              <a:t>.</a:t>
            </a:r>
          </a:p>
          <a:p>
            <a:pPr fontAlgn="base"/>
            <a:r>
              <a:rPr lang="en-US" dirty="0"/>
              <a:t>The VC dimension </a:t>
            </a:r>
            <a:r>
              <a:rPr lang="en-US" dirty="0">
                <a:solidFill>
                  <a:srgbClr val="FF0000"/>
                </a:solidFill>
              </a:rPr>
              <a:t>quantifies the complexity of a hypothesis space</a:t>
            </a:r>
            <a:r>
              <a:rPr lang="en-US" dirty="0"/>
              <a:t>, e.g</a:t>
            </a:r>
            <a:r>
              <a:rPr lang="en-US" dirty="0" smtClean="0"/>
              <a:t>., </a:t>
            </a:r>
            <a:r>
              <a:rPr lang="en-US" dirty="0"/>
              <a:t>the models that could be fit given a representation and learning algorithm.</a:t>
            </a:r>
          </a:p>
          <a:p>
            <a:pPr fontAlgn="base"/>
            <a:r>
              <a:rPr lang="en-US" dirty="0"/>
              <a:t>One way to consider the complexity of a hypothesis space (space of models that could be fit) is based on the number of distinct hypotheses it contains and perhaps how the space might be navigated. </a:t>
            </a:r>
            <a:endParaRPr lang="en-US" dirty="0" smtClean="0"/>
          </a:p>
          <a:p>
            <a:pPr fontAlgn="base"/>
            <a:r>
              <a:rPr lang="en-US" dirty="0" smtClean="0"/>
              <a:t>The </a:t>
            </a:r>
            <a:r>
              <a:rPr lang="en-US" dirty="0"/>
              <a:t>VC dimension is a clever approach that instead measures the number of examples from the target problem that can be discriminated by hypotheses in the space.</a:t>
            </a:r>
          </a:p>
          <a:p>
            <a:endParaRPr lang="en-US" dirty="0"/>
          </a:p>
        </p:txBody>
      </p:sp>
    </p:spTree>
    <p:extLst>
      <p:ext uri="{BB962C8B-B14F-4D97-AF65-F5344CB8AC3E}">
        <p14:creationId xmlns:p14="http://schemas.microsoft.com/office/powerpoint/2010/main" val="38937597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5867" y="-34055"/>
            <a:ext cx="11364516" cy="1593437"/>
          </a:xfrm>
        </p:spPr>
        <p:txBody>
          <a:bodyPr/>
          <a:lstStyle/>
          <a:p>
            <a:r>
              <a:rPr lang="en-US" dirty="0" smtClean="0">
                <a:solidFill>
                  <a:schemeClr val="bg1"/>
                </a:solidFill>
              </a:rPr>
              <a:t>VC Dimension</a:t>
            </a:r>
            <a:endParaRPr lang="en-US" dirty="0">
              <a:solidFill>
                <a:schemeClr val="bg1"/>
              </a:solidFill>
            </a:endParaRPr>
          </a:p>
        </p:txBody>
      </p:sp>
      <p:sp>
        <p:nvSpPr>
          <p:cNvPr id="3" name="Content Placeholder 2"/>
          <p:cNvSpPr>
            <a:spLocks noGrp="1"/>
          </p:cNvSpPr>
          <p:nvPr>
            <p:ph idx="1"/>
          </p:nvPr>
        </p:nvSpPr>
        <p:spPr/>
        <p:txBody>
          <a:bodyPr>
            <a:normAutofit/>
          </a:bodyPr>
          <a:lstStyle/>
          <a:p>
            <a:r>
              <a:rPr lang="en-US" i="1" dirty="0">
                <a:solidFill>
                  <a:srgbClr val="FF0000"/>
                </a:solidFill>
              </a:rPr>
              <a:t>The VC dimension measures the complexity of the hypothesis space […] by the number of distinct instances from X that can be completely discriminated using H</a:t>
            </a:r>
            <a:r>
              <a:rPr lang="en-US" i="1" dirty="0" smtClean="0">
                <a:solidFill>
                  <a:srgbClr val="FF0000"/>
                </a:solidFill>
              </a:rPr>
              <a:t>. (ML)</a:t>
            </a:r>
          </a:p>
          <a:p>
            <a:pPr fontAlgn="base"/>
            <a:r>
              <a:rPr lang="en-US" dirty="0"/>
              <a:t>The VC dimension estimates the capability </a:t>
            </a:r>
            <a:r>
              <a:rPr lang="en-US" dirty="0" smtClean="0"/>
              <a:t>of </a:t>
            </a:r>
            <a:r>
              <a:rPr lang="en-US" dirty="0"/>
              <a:t>a classification </a:t>
            </a:r>
            <a:r>
              <a:rPr lang="en-US" dirty="0" err="1" smtClean="0"/>
              <a:t>algo</a:t>
            </a:r>
            <a:r>
              <a:rPr lang="en-US" dirty="0" smtClean="0"/>
              <a:t> for </a:t>
            </a:r>
            <a:r>
              <a:rPr lang="en-US" dirty="0"/>
              <a:t>a specific dataset (number and dimensionality of examples</a:t>
            </a:r>
            <a:r>
              <a:rPr lang="en-US" dirty="0" smtClean="0"/>
              <a:t>)</a:t>
            </a:r>
            <a:endParaRPr lang="en-US" dirty="0"/>
          </a:p>
          <a:p>
            <a:pPr fontAlgn="base"/>
            <a:r>
              <a:rPr lang="en-US" dirty="0"/>
              <a:t>Formally, the VC dimension is the largest number of examples from the training dataset that the space of hypothesis from the algorithm can “</a:t>
            </a:r>
            <a:r>
              <a:rPr lang="en-US" i="1" dirty="0"/>
              <a:t>shatter</a:t>
            </a:r>
            <a:r>
              <a:rPr lang="en-US" dirty="0"/>
              <a:t>.”</a:t>
            </a:r>
          </a:p>
          <a:p>
            <a:r>
              <a:rPr lang="en-US" i="1" dirty="0">
                <a:solidFill>
                  <a:srgbClr val="FF0000"/>
                </a:solidFill>
              </a:rPr>
              <a:t>The </a:t>
            </a:r>
            <a:r>
              <a:rPr lang="en-US" i="1" dirty="0" err="1">
                <a:solidFill>
                  <a:srgbClr val="FF0000"/>
                </a:solidFill>
              </a:rPr>
              <a:t>Vapnik-Chervonenkis</a:t>
            </a:r>
            <a:r>
              <a:rPr lang="en-US" i="1" dirty="0">
                <a:solidFill>
                  <a:srgbClr val="FF0000"/>
                </a:solidFill>
              </a:rPr>
              <a:t> dimension, VC(H), of hypothesis space H defined over instance space X is the size of the largest finite subset of X shattered by </a:t>
            </a:r>
            <a:r>
              <a:rPr lang="en-US" i="1" dirty="0" smtClean="0">
                <a:solidFill>
                  <a:srgbClr val="FF0000"/>
                </a:solidFill>
              </a:rPr>
              <a:t>H (ML)</a:t>
            </a:r>
            <a:endParaRPr lang="en-US" dirty="0">
              <a:solidFill>
                <a:srgbClr val="FF0000"/>
              </a:solidFill>
            </a:endParaRPr>
          </a:p>
        </p:txBody>
      </p:sp>
    </p:spTree>
    <p:extLst>
      <p:ext uri="{BB962C8B-B14F-4D97-AF65-F5344CB8AC3E}">
        <p14:creationId xmlns:p14="http://schemas.microsoft.com/office/powerpoint/2010/main" val="31683019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5867" y="-34055"/>
            <a:ext cx="11364516" cy="1593437"/>
          </a:xfrm>
        </p:spPr>
        <p:txBody>
          <a:bodyPr/>
          <a:lstStyle/>
          <a:p>
            <a:r>
              <a:rPr lang="en-US" dirty="0" smtClean="0">
                <a:solidFill>
                  <a:schemeClr val="bg1"/>
                </a:solidFill>
              </a:rPr>
              <a:t>VC Dimension</a:t>
            </a:r>
            <a:endParaRPr lang="en-US" dirty="0">
              <a:solidFill>
                <a:schemeClr val="bg1"/>
              </a:solidFill>
            </a:endParaRPr>
          </a:p>
        </p:txBody>
      </p:sp>
      <p:sp>
        <p:nvSpPr>
          <p:cNvPr id="3" name="Content Placeholder 2"/>
          <p:cNvSpPr>
            <a:spLocks noGrp="1"/>
          </p:cNvSpPr>
          <p:nvPr>
            <p:ph idx="1"/>
          </p:nvPr>
        </p:nvSpPr>
        <p:spPr>
          <a:xfrm>
            <a:off x="480197" y="1595462"/>
            <a:ext cx="11364516" cy="5625143"/>
          </a:xfrm>
        </p:spPr>
        <p:txBody>
          <a:bodyPr>
            <a:normAutofit lnSpcReduction="10000"/>
          </a:bodyPr>
          <a:lstStyle/>
          <a:p>
            <a:pPr fontAlgn="base"/>
            <a:r>
              <a:rPr lang="en-US" dirty="0" smtClean="0">
                <a:solidFill>
                  <a:srgbClr val="FF0000"/>
                </a:solidFill>
              </a:rPr>
              <a:t>Shatter, </a:t>
            </a:r>
            <a:r>
              <a:rPr lang="en-US" dirty="0">
                <a:solidFill>
                  <a:srgbClr val="FF0000"/>
                </a:solidFill>
              </a:rPr>
              <a:t>in the case of a dataset, means points in the feature space can be selected or separated from each other using hypotheses in the space such that the labels of examples in the separate groups are correct </a:t>
            </a:r>
            <a:r>
              <a:rPr lang="en-US" dirty="0"/>
              <a:t>(whatever they happen to be).</a:t>
            </a:r>
          </a:p>
          <a:p>
            <a:pPr fontAlgn="base"/>
            <a:r>
              <a:rPr lang="en-US" dirty="0"/>
              <a:t>Whether a group of points can be shattered by an algorithm depends on the hypothesis space and the number of points.</a:t>
            </a:r>
          </a:p>
          <a:p>
            <a:pPr fontAlgn="base"/>
            <a:r>
              <a:rPr lang="en-US" dirty="0"/>
              <a:t>For example, a line (hypothesis space) can be used to shatter three points, but not four points.</a:t>
            </a:r>
          </a:p>
          <a:p>
            <a:pPr fontAlgn="base"/>
            <a:r>
              <a:rPr lang="en-US" dirty="0"/>
              <a:t>Any placement of three points on a 2d plane with class labels 0 or 1 can be “</a:t>
            </a:r>
            <a:r>
              <a:rPr lang="en-US" i="1" dirty="0"/>
              <a:t>correctly</a:t>
            </a:r>
            <a:r>
              <a:rPr lang="en-US" dirty="0"/>
              <a:t>” split by label with a line, e.g. shattered. </a:t>
            </a:r>
            <a:endParaRPr lang="en-US" dirty="0" smtClean="0"/>
          </a:p>
          <a:p>
            <a:pPr fontAlgn="base"/>
            <a:r>
              <a:rPr lang="en-US" dirty="0" smtClean="0"/>
              <a:t>But</a:t>
            </a:r>
            <a:r>
              <a:rPr lang="en-US" dirty="0"/>
              <a:t>, there exists placements of four points on plane with binary class labels that cannot be correctly split by label with a line, e.g. cannot be shattered. Instead, another “algorithm” must be used, such as ovals</a:t>
            </a:r>
            <a:r>
              <a:rPr lang="en-US" dirty="0" smtClean="0"/>
              <a:t>.</a:t>
            </a:r>
            <a:endParaRPr lang="en-US" dirty="0"/>
          </a:p>
        </p:txBody>
      </p:sp>
    </p:spTree>
    <p:extLst>
      <p:ext uri="{BB962C8B-B14F-4D97-AF65-F5344CB8AC3E}">
        <p14:creationId xmlns:p14="http://schemas.microsoft.com/office/powerpoint/2010/main" val="14020422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525693" y="1454451"/>
            <a:ext cx="9503053" cy="5372018"/>
          </a:xfrm>
          <a:prstGeom prst="rect">
            <a:avLst/>
          </a:prstGeom>
        </p:spPr>
      </p:pic>
      <p:sp>
        <p:nvSpPr>
          <p:cNvPr id="5" name="Title 4"/>
          <p:cNvSpPr>
            <a:spLocks noGrp="1"/>
          </p:cNvSpPr>
          <p:nvPr>
            <p:ph type="title"/>
          </p:nvPr>
        </p:nvSpPr>
        <p:spPr>
          <a:xfrm>
            <a:off x="401371" y="-138986"/>
            <a:ext cx="11364516" cy="1593437"/>
          </a:xfrm>
        </p:spPr>
        <p:txBody>
          <a:bodyPr/>
          <a:lstStyle/>
          <a:p>
            <a:r>
              <a:rPr lang="en-US" dirty="0">
                <a:solidFill>
                  <a:schemeClr val="bg1"/>
                </a:solidFill>
              </a:rPr>
              <a:t>Example of a Line Hypothesis Shattering 3 Points and Ovals Shattering 4 Points</a:t>
            </a:r>
          </a:p>
        </p:txBody>
      </p:sp>
    </p:spTree>
    <p:extLst>
      <p:ext uri="{BB962C8B-B14F-4D97-AF65-F5344CB8AC3E}">
        <p14:creationId xmlns:p14="http://schemas.microsoft.com/office/powerpoint/2010/main" val="7311419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5867" y="60539"/>
            <a:ext cx="11364516" cy="1593437"/>
          </a:xfrm>
        </p:spPr>
        <p:txBody>
          <a:bodyPr/>
          <a:lstStyle/>
          <a:p>
            <a:r>
              <a:rPr lang="en-US" dirty="0" smtClean="0">
                <a:solidFill>
                  <a:schemeClr val="bg1"/>
                </a:solidFill>
              </a:rPr>
              <a:t>Applications</a:t>
            </a:r>
            <a:endParaRPr lang="en-US" dirty="0">
              <a:solidFill>
                <a:schemeClr val="bg1"/>
              </a:solidFill>
            </a:endParaRPr>
          </a:p>
        </p:txBody>
      </p:sp>
      <p:pic>
        <p:nvPicPr>
          <p:cNvPr id="4" name="Picture 3"/>
          <p:cNvPicPr>
            <a:picLocks noChangeAspect="1"/>
          </p:cNvPicPr>
          <p:nvPr/>
        </p:nvPicPr>
        <p:blipFill>
          <a:blip r:embed="rId2"/>
          <a:stretch>
            <a:fillRect/>
          </a:stretch>
        </p:blipFill>
        <p:spPr>
          <a:xfrm>
            <a:off x="905868" y="1634203"/>
            <a:ext cx="11485830" cy="6428635"/>
          </a:xfrm>
          <a:prstGeom prst="rect">
            <a:avLst/>
          </a:prstGeom>
        </p:spPr>
      </p:pic>
    </p:spTree>
    <p:extLst>
      <p:ext uri="{BB962C8B-B14F-4D97-AF65-F5344CB8AC3E}">
        <p14:creationId xmlns:p14="http://schemas.microsoft.com/office/powerpoint/2010/main" val="24489733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5867" y="-34055"/>
            <a:ext cx="11364516" cy="1593437"/>
          </a:xfrm>
        </p:spPr>
        <p:txBody>
          <a:bodyPr/>
          <a:lstStyle/>
          <a:p>
            <a:r>
              <a:rPr lang="en-US" dirty="0" smtClean="0">
                <a:solidFill>
                  <a:schemeClr val="bg1"/>
                </a:solidFill>
              </a:rPr>
              <a:t>VC Dimension</a:t>
            </a:r>
            <a:endParaRPr lang="en-US" dirty="0">
              <a:solidFill>
                <a:schemeClr val="bg1"/>
              </a:solidFill>
            </a:endParaRPr>
          </a:p>
        </p:txBody>
      </p:sp>
      <p:sp>
        <p:nvSpPr>
          <p:cNvPr id="3" name="Content Placeholder 2"/>
          <p:cNvSpPr>
            <a:spLocks noGrp="1"/>
          </p:cNvSpPr>
          <p:nvPr>
            <p:ph idx="1"/>
          </p:nvPr>
        </p:nvSpPr>
        <p:spPr>
          <a:xfrm>
            <a:off x="905867" y="1800416"/>
            <a:ext cx="11364516" cy="5625143"/>
          </a:xfrm>
        </p:spPr>
        <p:txBody>
          <a:bodyPr>
            <a:normAutofit/>
          </a:bodyPr>
          <a:lstStyle/>
          <a:p>
            <a:pPr fontAlgn="base"/>
            <a:r>
              <a:rPr lang="en-US" dirty="0"/>
              <a:t>Therefore, the VC dimension </a:t>
            </a:r>
            <a:r>
              <a:rPr lang="en-US" dirty="0" smtClean="0"/>
              <a:t>is </a:t>
            </a:r>
            <a:r>
              <a:rPr lang="en-US" dirty="0"/>
              <a:t>the largest number of data points in a dataset that a specific configuration of the algorithm (</a:t>
            </a:r>
            <a:r>
              <a:rPr lang="en-US" dirty="0" smtClean="0"/>
              <a:t>hyper parameters</a:t>
            </a:r>
            <a:r>
              <a:rPr lang="en-US" dirty="0"/>
              <a:t>) or specific fit model can shatter.</a:t>
            </a:r>
          </a:p>
          <a:p>
            <a:pPr fontAlgn="base"/>
            <a:r>
              <a:rPr lang="en-US" dirty="0"/>
              <a:t>A classifier that predicts the same value in all cases will have a VC dimension of 0, no points. A large VC dimension indicates that an algorithm is very flexible, although the flexibility may come at the cost of additional risk of overfitting.</a:t>
            </a:r>
          </a:p>
          <a:p>
            <a:pPr fontAlgn="base"/>
            <a:r>
              <a:rPr lang="en-US" i="1" dirty="0">
                <a:solidFill>
                  <a:srgbClr val="FF0000"/>
                </a:solidFill>
              </a:rPr>
              <a:t>A key quantity in PAC learning is the </a:t>
            </a:r>
            <a:r>
              <a:rPr lang="en-US" i="1" dirty="0" err="1">
                <a:solidFill>
                  <a:srgbClr val="FF0000"/>
                </a:solidFill>
              </a:rPr>
              <a:t>Vapnik-Chervonenkis</a:t>
            </a:r>
            <a:r>
              <a:rPr lang="en-US" i="1" dirty="0">
                <a:solidFill>
                  <a:srgbClr val="FF0000"/>
                </a:solidFill>
              </a:rPr>
              <a:t> dimension, or VC dimension, which provides a measure of the complexity of a space of functions, and which allows the PAC framework to be extended to spaces containing an infinite number of functions</a:t>
            </a:r>
            <a:r>
              <a:rPr lang="en-US" i="1" dirty="0" smtClean="0">
                <a:solidFill>
                  <a:srgbClr val="FF0000"/>
                </a:solidFill>
              </a:rPr>
              <a:t>. (PRML)</a:t>
            </a:r>
            <a:endParaRPr lang="en-US" dirty="0">
              <a:solidFill>
                <a:srgbClr val="FF0000"/>
              </a:solidFill>
            </a:endParaRPr>
          </a:p>
        </p:txBody>
      </p:sp>
    </p:spTree>
    <p:extLst>
      <p:ext uri="{BB962C8B-B14F-4D97-AF65-F5344CB8AC3E}">
        <p14:creationId xmlns:p14="http://schemas.microsoft.com/office/powerpoint/2010/main" val="28930848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5867" y="29008"/>
            <a:ext cx="11364516" cy="1593437"/>
          </a:xfrm>
        </p:spPr>
        <p:txBody>
          <a:bodyPr/>
          <a:lstStyle/>
          <a:p>
            <a:r>
              <a:rPr lang="en-US" dirty="0" smtClean="0">
                <a:solidFill>
                  <a:schemeClr val="bg1"/>
                </a:solidFill>
              </a:rPr>
              <a:t>Types</a:t>
            </a:r>
            <a:endParaRPr lang="en-US" dirty="0">
              <a:solidFill>
                <a:schemeClr val="bg1"/>
              </a:solidFill>
            </a:endParaRPr>
          </a:p>
        </p:txBody>
      </p:sp>
      <p:sp>
        <p:nvSpPr>
          <p:cNvPr id="3" name="Content Placeholder 2"/>
          <p:cNvSpPr>
            <a:spLocks noGrp="1"/>
          </p:cNvSpPr>
          <p:nvPr>
            <p:ph idx="1"/>
          </p:nvPr>
        </p:nvSpPr>
        <p:spPr>
          <a:xfrm>
            <a:off x="905867" y="1831948"/>
            <a:ext cx="11364516" cy="1794122"/>
          </a:xfrm>
        </p:spPr>
        <p:txBody>
          <a:bodyPr>
            <a:normAutofit/>
          </a:bodyPr>
          <a:lstStyle/>
          <a:p>
            <a:r>
              <a:rPr lang="en-US" dirty="0" smtClean="0">
                <a:solidFill>
                  <a:srgbClr val="FF0000"/>
                </a:solidFill>
              </a:rPr>
              <a:t>Supervised Learning: </a:t>
            </a:r>
            <a:r>
              <a:rPr lang="en-US" dirty="0"/>
              <a:t>The computer is presented with example inputs and their desired outputs, given by a "teacher", and the goal is to learn a general rule that maps inputs to </a:t>
            </a:r>
            <a:r>
              <a:rPr lang="en-US" dirty="0" smtClean="0"/>
              <a:t>outputs</a:t>
            </a:r>
          </a:p>
        </p:txBody>
      </p:sp>
      <p:pic>
        <p:nvPicPr>
          <p:cNvPr id="107522" name="Picture 2" descr="Image result for supervised learning process flo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2064" y="3373821"/>
            <a:ext cx="7082658" cy="47217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89825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5867" y="29008"/>
            <a:ext cx="11364516" cy="1593437"/>
          </a:xfrm>
        </p:spPr>
        <p:txBody>
          <a:bodyPr/>
          <a:lstStyle/>
          <a:p>
            <a:r>
              <a:rPr lang="en-US" dirty="0" smtClean="0">
                <a:solidFill>
                  <a:schemeClr val="bg1"/>
                </a:solidFill>
              </a:rPr>
              <a:t>Types</a:t>
            </a:r>
            <a:endParaRPr lang="en-US" dirty="0">
              <a:solidFill>
                <a:schemeClr val="bg1"/>
              </a:solidFill>
            </a:endParaRPr>
          </a:p>
        </p:txBody>
      </p:sp>
      <p:sp>
        <p:nvSpPr>
          <p:cNvPr id="3" name="Content Placeholder 2"/>
          <p:cNvSpPr>
            <a:spLocks noGrp="1"/>
          </p:cNvSpPr>
          <p:nvPr>
            <p:ph idx="1"/>
          </p:nvPr>
        </p:nvSpPr>
        <p:spPr>
          <a:xfrm>
            <a:off x="905867" y="1831947"/>
            <a:ext cx="11364516" cy="1809887"/>
          </a:xfrm>
        </p:spPr>
        <p:txBody>
          <a:bodyPr>
            <a:normAutofit/>
          </a:bodyPr>
          <a:lstStyle/>
          <a:p>
            <a:r>
              <a:rPr lang="en-US" dirty="0" smtClean="0">
                <a:solidFill>
                  <a:srgbClr val="FF0000"/>
                </a:solidFill>
              </a:rPr>
              <a:t>Unsupervised Learning: </a:t>
            </a:r>
            <a:r>
              <a:rPr lang="en-US" dirty="0"/>
              <a:t>No labels are given to the learning algorithm, leaving it on its own to find structure in its input. Unsupervised learning can be a goal in itself </a:t>
            </a:r>
            <a:r>
              <a:rPr lang="en-US" dirty="0" smtClean="0"/>
              <a:t>(data mining) </a:t>
            </a:r>
            <a:r>
              <a:rPr lang="en-US" dirty="0"/>
              <a:t>or a means towards an end (</a:t>
            </a:r>
            <a:r>
              <a:rPr lang="en-US" dirty="0" smtClean="0"/>
              <a:t>feature selection).</a:t>
            </a:r>
          </a:p>
        </p:txBody>
      </p:sp>
      <p:pic>
        <p:nvPicPr>
          <p:cNvPr id="4" name="Picture 3"/>
          <p:cNvPicPr>
            <a:picLocks noChangeAspect="1"/>
          </p:cNvPicPr>
          <p:nvPr/>
        </p:nvPicPr>
        <p:blipFill>
          <a:blip r:embed="rId2"/>
          <a:stretch>
            <a:fillRect/>
          </a:stretch>
        </p:blipFill>
        <p:spPr>
          <a:xfrm>
            <a:off x="607574" y="3641834"/>
            <a:ext cx="5242902" cy="4220609"/>
          </a:xfrm>
          <a:prstGeom prst="rect">
            <a:avLst/>
          </a:prstGeom>
        </p:spPr>
      </p:pic>
      <p:pic>
        <p:nvPicPr>
          <p:cNvPr id="5" name="Picture 4"/>
          <p:cNvPicPr>
            <a:picLocks noChangeAspect="1"/>
          </p:cNvPicPr>
          <p:nvPr/>
        </p:nvPicPr>
        <p:blipFill>
          <a:blip r:embed="rId3"/>
          <a:stretch>
            <a:fillRect/>
          </a:stretch>
        </p:blipFill>
        <p:spPr>
          <a:xfrm>
            <a:off x="6148769" y="3352576"/>
            <a:ext cx="6856531" cy="4672071"/>
          </a:xfrm>
          <a:prstGeom prst="rect">
            <a:avLst/>
          </a:prstGeom>
        </p:spPr>
      </p:pic>
    </p:spTree>
    <p:extLst>
      <p:ext uri="{BB962C8B-B14F-4D97-AF65-F5344CB8AC3E}">
        <p14:creationId xmlns:p14="http://schemas.microsoft.com/office/powerpoint/2010/main" val="19905588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5867" y="29008"/>
            <a:ext cx="11364516" cy="1593437"/>
          </a:xfrm>
        </p:spPr>
        <p:txBody>
          <a:bodyPr/>
          <a:lstStyle/>
          <a:p>
            <a:r>
              <a:rPr lang="en-US" dirty="0" smtClean="0">
                <a:solidFill>
                  <a:schemeClr val="bg1"/>
                </a:solidFill>
              </a:rPr>
              <a:t>Types</a:t>
            </a:r>
            <a:endParaRPr lang="en-US" dirty="0">
              <a:solidFill>
                <a:schemeClr val="bg1"/>
              </a:solidFill>
            </a:endParaRPr>
          </a:p>
        </p:txBody>
      </p:sp>
      <p:sp>
        <p:nvSpPr>
          <p:cNvPr id="3" name="Content Placeholder 2"/>
          <p:cNvSpPr>
            <a:spLocks noGrp="1"/>
          </p:cNvSpPr>
          <p:nvPr>
            <p:ph idx="1"/>
          </p:nvPr>
        </p:nvSpPr>
        <p:spPr>
          <a:xfrm>
            <a:off x="905867" y="1831948"/>
            <a:ext cx="11364516" cy="2188260"/>
          </a:xfrm>
        </p:spPr>
        <p:txBody>
          <a:bodyPr>
            <a:normAutofit/>
          </a:bodyPr>
          <a:lstStyle/>
          <a:p>
            <a:r>
              <a:rPr lang="en-US" dirty="0" smtClean="0">
                <a:solidFill>
                  <a:srgbClr val="FF0000"/>
                </a:solidFill>
              </a:rPr>
              <a:t>Reinforcement Learning: </a:t>
            </a:r>
            <a:r>
              <a:rPr lang="en-US" dirty="0" smtClean="0"/>
              <a:t>Computer interacts in a dynamic environment to accomplish a goal – if it makes mistakes, it gets a –</a:t>
            </a:r>
            <a:r>
              <a:rPr lang="en-US" dirty="0" err="1" smtClean="0"/>
              <a:t>ve</a:t>
            </a:r>
            <a:r>
              <a:rPr lang="en-US" dirty="0" smtClean="0"/>
              <a:t> reward, and if it gets closer to goal, it gets a +</a:t>
            </a:r>
            <a:r>
              <a:rPr lang="en-US" dirty="0" err="1" smtClean="0"/>
              <a:t>ve</a:t>
            </a:r>
            <a:r>
              <a:rPr lang="en-US" dirty="0" smtClean="0"/>
              <a:t> one. Otherwise no reward. Computer program learns to achieve the goal on the basis of this reward.</a:t>
            </a:r>
            <a:endParaRPr lang="en-US" dirty="0"/>
          </a:p>
        </p:txBody>
      </p:sp>
      <p:pic>
        <p:nvPicPr>
          <p:cNvPr id="4" name="Picture 3"/>
          <p:cNvPicPr>
            <a:picLocks noChangeAspect="1"/>
          </p:cNvPicPr>
          <p:nvPr/>
        </p:nvPicPr>
        <p:blipFill>
          <a:blip r:embed="rId2"/>
          <a:stretch>
            <a:fillRect/>
          </a:stretch>
        </p:blipFill>
        <p:spPr>
          <a:xfrm>
            <a:off x="1371600" y="4229711"/>
            <a:ext cx="11256579" cy="3603448"/>
          </a:xfrm>
          <a:prstGeom prst="rect">
            <a:avLst/>
          </a:prstGeom>
        </p:spPr>
      </p:pic>
    </p:spTree>
    <p:extLst>
      <p:ext uri="{BB962C8B-B14F-4D97-AF65-F5344CB8AC3E}">
        <p14:creationId xmlns:p14="http://schemas.microsoft.com/office/powerpoint/2010/main" val="30270336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5867" y="29008"/>
            <a:ext cx="11364516" cy="1593437"/>
          </a:xfrm>
        </p:spPr>
        <p:txBody>
          <a:bodyPr/>
          <a:lstStyle/>
          <a:p>
            <a:r>
              <a:rPr lang="en-US" dirty="0" smtClean="0">
                <a:solidFill>
                  <a:schemeClr val="bg1"/>
                </a:solidFill>
              </a:rPr>
              <a:t>Other (new) Types</a:t>
            </a:r>
            <a:endParaRPr lang="en-US" dirty="0">
              <a:solidFill>
                <a:schemeClr val="bg1"/>
              </a:solidFill>
            </a:endParaRPr>
          </a:p>
        </p:txBody>
      </p:sp>
      <p:sp>
        <p:nvSpPr>
          <p:cNvPr id="3" name="Content Placeholder 2"/>
          <p:cNvSpPr>
            <a:spLocks noGrp="1"/>
          </p:cNvSpPr>
          <p:nvPr>
            <p:ph idx="1"/>
          </p:nvPr>
        </p:nvSpPr>
        <p:spPr>
          <a:xfrm>
            <a:off x="559026" y="1910775"/>
            <a:ext cx="11364516" cy="5656674"/>
          </a:xfrm>
        </p:spPr>
        <p:txBody>
          <a:bodyPr>
            <a:normAutofit lnSpcReduction="10000"/>
          </a:bodyPr>
          <a:lstStyle/>
          <a:p>
            <a:r>
              <a:rPr lang="en-US" dirty="0" smtClean="0">
                <a:solidFill>
                  <a:srgbClr val="FF0000"/>
                </a:solidFill>
              </a:rPr>
              <a:t>Topic Modeling: </a:t>
            </a:r>
            <a:r>
              <a:rPr lang="en-US" dirty="0" smtClean="0"/>
              <a:t>Discover abstract topics through statistical modeling that occur in a collection of documents – text mining</a:t>
            </a:r>
          </a:p>
          <a:p>
            <a:pPr lvl="1"/>
            <a:r>
              <a:rPr lang="en-US" dirty="0" smtClean="0"/>
              <a:t>Singular Value Decomposition, Method of Moments, Non-negative Matrix Factorization, Stochastic Block Models</a:t>
            </a:r>
          </a:p>
          <a:p>
            <a:r>
              <a:rPr lang="en-US" dirty="0" smtClean="0">
                <a:solidFill>
                  <a:srgbClr val="FF0000"/>
                </a:solidFill>
              </a:rPr>
              <a:t>Dimensionality Reduction: </a:t>
            </a:r>
            <a:r>
              <a:rPr lang="en-US" dirty="0" smtClean="0"/>
              <a:t>Transform data from high dimensional to low dimensional space, while retaining properties of high dim space</a:t>
            </a:r>
          </a:p>
          <a:p>
            <a:pPr lvl="1"/>
            <a:r>
              <a:rPr lang="en-US" dirty="0" smtClean="0"/>
              <a:t>Feature selection and Feature Extraction - PCA, NMF, Canonical Correlation analysis, LDA, GDA, </a:t>
            </a:r>
            <a:r>
              <a:rPr lang="en-US" dirty="0" err="1" smtClean="0"/>
              <a:t>Autoencoder</a:t>
            </a:r>
            <a:r>
              <a:rPr lang="en-US" dirty="0" smtClean="0"/>
              <a:t>)</a:t>
            </a:r>
          </a:p>
          <a:p>
            <a:r>
              <a:rPr lang="en-US" dirty="0" smtClean="0">
                <a:solidFill>
                  <a:srgbClr val="FF0000"/>
                </a:solidFill>
              </a:rPr>
              <a:t>Meta-Learning:</a:t>
            </a:r>
            <a:r>
              <a:rPr lang="en-US" dirty="0" smtClean="0"/>
              <a:t> Meta-data about ML algorithms is recorded and used to automate machine learning (learning to learn)</a:t>
            </a:r>
          </a:p>
          <a:p>
            <a:r>
              <a:rPr lang="en-US" dirty="0" smtClean="0">
                <a:solidFill>
                  <a:srgbClr val="FF0000"/>
                </a:solidFill>
              </a:rPr>
              <a:t>Deep Learning: </a:t>
            </a:r>
            <a:r>
              <a:rPr lang="en-US" dirty="0" smtClean="0"/>
              <a:t>Using more complicated ANNs to solve difficult learning tasks related to image, speech, video, audio, text recognition and generation.</a:t>
            </a:r>
            <a:endParaRPr lang="en-US" dirty="0"/>
          </a:p>
        </p:txBody>
      </p:sp>
    </p:spTree>
    <p:extLst>
      <p:ext uri="{BB962C8B-B14F-4D97-AF65-F5344CB8AC3E}">
        <p14:creationId xmlns:p14="http://schemas.microsoft.com/office/powerpoint/2010/main" val="8075984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5867" y="29008"/>
            <a:ext cx="11364516" cy="1593437"/>
          </a:xfrm>
        </p:spPr>
        <p:txBody>
          <a:bodyPr/>
          <a:lstStyle/>
          <a:p>
            <a:r>
              <a:rPr lang="en-US" dirty="0" smtClean="0">
                <a:solidFill>
                  <a:schemeClr val="bg1"/>
                </a:solidFill>
              </a:rPr>
              <a:t>History</a:t>
            </a:r>
            <a:endParaRPr lang="en-US" dirty="0">
              <a:solidFill>
                <a:schemeClr val="bg1"/>
              </a:solidFill>
            </a:endParaRPr>
          </a:p>
        </p:txBody>
      </p:sp>
      <p:sp>
        <p:nvSpPr>
          <p:cNvPr id="3" name="Content Placeholder 2"/>
          <p:cNvSpPr>
            <a:spLocks noGrp="1"/>
          </p:cNvSpPr>
          <p:nvPr>
            <p:ph idx="1"/>
          </p:nvPr>
        </p:nvSpPr>
        <p:spPr>
          <a:xfrm>
            <a:off x="469243" y="1734207"/>
            <a:ext cx="11801140" cy="6337738"/>
          </a:xfrm>
        </p:spPr>
        <p:txBody>
          <a:bodyPr>
            <a:normAutofit/>
          </a:bodyPr>
          <a:lstStyle/>
          <a:p>
            <a:r>
              <a:rPr lang="en-US" dirty="0" smtClean="0">
                <a:solidFill>
                  <a:srgbClr val="FF0000"/>
                </a:solidFill>
              </a:rPr>
              <a:t>1950</a:t>
            </a:r>
            <a:r>
              <a:rPr lang="en-US" dirty="0" smtClean="0"/>
              <a:t>: ML coined by</a:t>
            </a:r>
            <a:r>
              <a:rPr lang="en-US" dirty="0"/>
              <a:t> Arthur Samuel, an American </a:t>
            </a:r>
            <a:r>
              <a:rPr lang="en-US" dirty="0" err="1" smtClean="0"/>
              <a:t>IBMer</a:t>
            </a:r>
            <a:r>
              <a:rPr lang="en-US" dirty="0" smtClean="0"/>
              <a:t> (AI Pioneer)</a:t>
            </a:r>
          </a:p>
          <a:p>
            <a:r>
              <a:rPr lang="en-US" dirty="0"/>
              <a:t>AI started to focus more on logical and knowledge-based approaches and found statistics inadequate for this</a:t>
            </a:r>
          </a:p>
          <a:p>
            <a:pPr lvl="1"/>
            <a:r>
              <a:rPr lang="en-US" dirty="0"/>
              <a:t>Predicate logic, inductive logic programming, Planning </a:t>
            </a:r>
            <a:r>
              <a:rPr lang="en-US" dirty="0" smtClean="0"/>
              <a:t>systems, Symbolic approaches </a:t>
            </a:r>
            <a:r>
              <a:rPr lang="en-US" dirty="0"/>
              <a:t>etc. </a:t>
            </a:r>
            <a:endParaRPr lang="en-US" dirty="0" smtClean="0"/>
          </a:p>
          <a:p>
            <a:r>
              <a:rPr lang="en-US" dirty="0" smtClean="0">
                <a:solidFill>
                  <a:srgbClr val="FF0000"/>
                </a:solidFill>
              </a:rPr>
              <a:t>1960-1990</a:t>
            </a:r>
            <a:r>
              <a:rPr lang="en-US" dirty="0" smtClean="0"/>
              <a:t>: ML focused on pattern recognition using neural networks (perceptrons mostly) – </a:t>
            </a:r>
            <a:r>
              <a:rPr lang="en-US" i="1" dirty="0" smtClean="0"/>
              <a:t>ANNs are reinventions of generalized linear models in statistics</a:t>
            </a:r>
          </a:p>
          <a:p>
            <a:pPr lvl="1"/>
            <a:r>
              <a:rPr lang="en-US" dirty="0" smtClean="0"/>
              <a:t>PR and IR were developed as official fields (mother fields of ML) </a:t>
            </a:r>
          </a:p>
          <a:p>
            <a:pPr lvl="1"/>
            <a:r>
              <a:rPr lang="en-US" dirty="0" smtClean="0"/>
              <a:t>NN research died until backpropagation was reinvented in mid-1980s</a:t>
            </a:r>
          </a:p>
          <a:p>
            <a:pPr lvl="1"/>
            <a:r>
              <a:rPr lang="en-US" dirty="0" smtClean="0"/>
              <a:t>Has picked up speed since then</a:t>
            </a:r>
          </a:p>
          <a:p>
            <a:r>
              <a:rPr lang="en-US" dirty="0" smtClean="0">
                <a:solidFill>
                  <a:srgbClr val="FF0000"/>
                </a:solidFill>
              </a:rPr>
              <a:t>1990s:</a:t>
            </a:r>
            <a:r>
              <a:rPr lang="en-US" dirty="0" smtClean="0"/>
              <a:t> ML starts to flourish: </a:t>
            </a:r>
          </a:p>
          <a:p>
            <a:pPr lvl="1"/>
            <a:r>
              <a:rPr lang="en-US" dirty="0" smtClean="0"/>
              <a:t>Solve problems rather than achieve AI</a:t>
            </a:r>
          </a:p>
          <a:p>
            <a:pPr lvl="1"/>
            <a:r>
              <a:rPr lang="en-US" dirty="0" smtClean="0"/>
              <a:t>Away from symbolism onto statistics, prob. and comp. stats</a:t>
            </a:r>
            <a:endParaRPr lang="en-US" dirty="0"/>
          </a:p>
        </p:txBody>
      </p:sp>
    </p:spTree>
    <p:extLst>
      <p:ext uri="{BB962C8B-B14F-4D97-AF65-F5344CB8AC3E}">
        <p14:creationId xmlns:p14="http://schemas.microsoft.com/office/powerpoint/2010/main" val="7427081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05867" y="29008"/>
            <a:ext cx="11364516" cy="1593437"/>
          </a:xfrm>
        </p:spPr>
        <p:txBody>
          <a:bodyPr/>
          <a:lstStyle/>
          <a:p>
            <a:r>
              <a:rPr lang="en-US" dirty="0" smtClean="0">
                <a:solidFill>
                  <a:schemeClr val="bg1"/>
                </a:solidFill>
              </a:rPr>
              <a:t>Errors and Residuals</a:t>
            </a:r>
            <a:endParaRPr lang="en-US" dirty="0">
              <a:solidFill>
                <a:schemeClr val="bg1"/>
              </a:solidFill>
            </a:endParaRPr>
          </a:p>
        </p:txBody>
      </p:sp>
      <p:sp>
        <p:nvSpPr>
          <p:cNvPr id="12" name="Rectangle 11"/>
          <p:cNvSpPr/>
          <p:nvPr/>
        </p:nvSpPr>
        <p:spPr>
          <a:xfrm>
            <a:off x="155575" y="1422769"/>
            <a:ext cx="6588125" cy="4401205"/>
          </a:xfrm>
          <a:prstGeom prst="rect">
            <a:avLst/>
          </a:prstGeom>
        </p:spPr>
        <p:txBody>
          <a:bodyPr>
            <a:spAutoFit/>
          </a:bodyPr>
          <a:lstStyle/>
          <a:p>
            <a:r>
              <a:rPr lang="en-US" sz="2800" dirty="0"/>
              <a:t> The </a:t>
            </a:r>
            <a:r>
              <a:rPr lang="en-US" sz="2800" dirty="0">
                <a:solidFill>
                  <a:srgbClr val="FF0000"/>
                </a:solidFill>
              </a:rPr>
              <a:t>error</a:t>
            </a:r>
            <a:r>
              <a:rPr lang="en-US" sz="2800" dirty="0"/>
              <a:t> (or disturbance) of an observed value is the deviation of the observed value from the (unobservable) true value of a quantity of interest (for example, a population </a:t>
            </a:r>
            <a:r>
              <a:rPr lang="en-US" sz="2800" dirty="0" smtClean="0"/>
              <a:t>mean)</a:t>
            </a:r>
          </a:p>
          <a:p>
            <a:endParaRPr lang="en-US" sz="2800" dirty="0"/>
          </a:p>
          <a:p>
            <a:r>
              <a:rPr lang="en-US" sz="2800" dirty="0"/>
              <a:t>T</a:t>
            </a:r>
            <a:r>
              <a:rPr lang="en-US" sz="2800" dirty="0" smtClean="0"/>
              <a:t>he </a:t>
            </a:r>
            <a:r>
              <a:rPr lang="en-US" sz="2800" dirty="0">
                <a:solidFill>
                  <a:srgbClr val="FF0000"/>
                </a:solidFill>
              </a:rPr>
              <a:t>residual</a:t>
            </a:r>
            <a:r>
              <a:rPr lang="en-US" sz="2800" dirty="0"/>
              <a:t> of an observed value is the difference between the observed value and the estimated value of the quantity of interest (for example, a sample mean).</a:t>
            </a:r>
          </a:p>
        </p:txBody>
      </p:sp>
      <p:sp>
        <p:nvSpPr>
          <p:cNvPr id="14" name="AutoShape 4" descr="{\displaystyle X_{1},\dots ,X_{n}\sim N\left(\mu ,\sigma ^{2}\righ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5" name="Picture 14"/>
          <p:cNvPicPr>
            <a:picLocks noChangeAspect="1"/>
          </p:cNvPicPr>
          <p:nvPr/>
        </p:nvPicPr>
        <p:blipFill>
          <a:blip r:embed="rId2"/>
          <a:stretch>
            <a:fillRect/>
          </a:stretch>
        </p:blipFill>
        <p:spPr>
          <a:xfrm>
            <a:off x="235200" y="5755050"/>
            <a:ext cx="4484325" cy="959803"/>
          </a:xfrm>
          <a:prstGeom prst="rect">
            <a:avLst/>
          </a:prstGeom>
        </p:spPr>
      </p:pic>
      <p:pic>
        <p:nvPicPr>
          <p:cNvPr id="16" name="Picture 15"/>
          <p:cNvPicPr>
            <a:picLocks noChangeAspect="1"/>
          </p:cNvPicPr>
          <p:nvPr/>
        </p:nvPicPr>
        <p:blipFill>
          <a:blip r:embed="rId3"/>
          <a:stretch>
            <a:fillRect/>
          </a:stretch>
        </p:blipFill>
        <p:spPr>
          <a:xfrm>
            <a:off x="235200" y="6705820"/>
            <a:ext cx="2428875" cy="752475"/>
          </a:xfrm>
          <a:prstGeom prst="rect">
            <a:avLst/>
          </a:prstGeom>
        </p:spPr>
      </p:pic>
      <p:pic>
        <p:nvPicPr>
          <p:cNvPr id="17" name="Picture 16"/>
          <p:cNvPicPr>
            <a:picLocks noChangeAspect="1"/>
          </p:cNvPicPr>
          <p:nvPr/>
        </p:nvPicPr>
        <p:blipFill>
          <a:blip r:embed="rId4"/>
          <a:stretch>
            <a:fillRect/>
          </a:stretch>
        </p:blipFill>
        <p:spPr>
          <a:xfrm>
            <a:off x="2810887" y="6495911"/>
            <a:ext cx="2842938" cy="1063012"/>
          </a:xfrm>
          <a:prstGeom prst="rect">
            <a:avLst/>
          </a:prstGeom>
        </p:spPr>
      </p:pic>
      <p:pic>
        <p:nvPicPr>
          <p:cNvPr id="18" name="Picture 17"/>
          <p:cNvPicPr>
            <a:picLocks noChangeAspect="1"/>
          </p:cNvPicPr>
          <p:nvPr/>
        </p:nvPicPr>
        <p:blipFill>
          <a:blip r:embed="rId5"/>
          <a:stretch>
            <a:fillRect/>
          </a:stretch>
        </p:blipFill>
        <p:spPr>
          <a:xfrm>
            <a:off x="155575" y="7518069"/>
            <a:ext cx="2923667" cy="651560"/>
          </a:xfrm>
          <a:prstGeom prst="rect">
            <a:avLst/>
          </a:prstGeom>
        </p:spPr>
      </p:pic>
      <p:pic>
        <p:nvPicPr>
          <p:cNvPr id="19" name="Picture 18"/>
          <p:cNvPicPr>
            <a:picLocks noChangeAspect="1"/>
          </p:cNvPicPr>
          <p:nvPr/>
        </p:nvPicPr>
        <p:blipFill>
          <a:blip r:embed="rId6"/>
          <a:stretch>
            <a:fillRect/>
          </a:stretch>
        </p:blipFill>
        <p:spPr>
          <a:xfrm>
            <a:off x="2774176" y="7386790"/>
            <a:ext cx="3377974" cy="857098"/>
          </a:xfrm>
          <a:prstGeom prst="rect">
            <a:avLst/>
          </a:prstGeom>
        </p:spPr>
      </p:pic>
      <p:sp>
        <p:nvSpPr>
          <p:cNvPr id="22" name="Rectangle 21"/>
          <p:cNvSpPr/>
          <p:nvPr/>
        </p:nvSpPr>
        <p:spPr>
          <a:xfrm>
            <a:off x="6999890" y="1499881"/>
            <a:ext cx="6176360" cy="1815882"/>
          </a:xfrm>
          <a:prstGeom prst="rect">
            <a:avLst/>
          </a:prstGeom>
        </p:spPr>
        <p:txBody>
          <a:bodyPr wrap="square">
            <a:spAutoFit/>
          </a:bodyPr>
          <a:lstStyle/>
          <a:p>
            <a:r>
              <a:rPr lang="en-US" sz="2800" dirty="0"/>
              <a:t>The sum of squares of the statistical errors, divided by σ</a:t>
            </a:r>
            <a:r>
              <a:rPr lang="en-US" sz="2800" baseline="30000" dirty="0"/>
              <a:t>2</a:t>
            </a:r>
            <a:r>
              <a:rPr lang="en-US" sz="2800" dirty="0"/>
              <a:t>, </a:t>
            </a:r>
            <a:r>
              <a:rPr lang="en-US" sz="2800" dirty="0" smtClean="0"/>
              <a:t>is unobservable and has </a:t>
            </a:r>
            <a:r>
              <a:rPr lang="en-US" sz="2800" dirty="0"/>
              <a:t>a chi-squared distribution with n degrees of freedom:</a:t>
            </a:r>
          </a:p>
        </p:txBody>
      </p:sp>
      <p:pic>
        <p:nvPicPr>
          <p:cNvPr id="23" name="Picture 22"/>
          <p:cNvPicPr>
            <a:picLocks noChangeAspect="1"/>
          </p:cNvPicPr>
          <p:nvPr/>
        </p:nvPicPr>
        <p:blipFill>
          <a:blip r:embed="rId7"/>
          <a:stretch>
            <a:fillRect/>
          </a:stretch>
        </p:blipFill>
        <p:spPr>
          <a:xfrm>
            <a:off x="8860877" y="3214460"/>
            <a:ext cx="2454385" cy="1141289"/>
          </a:xfrm>
          <a:prstGeom prst="rect">
            <a:avLst/>
          </a:prstGeom>
        </p:spPr>
      </p:pic>
      <p:sp>
        <p:nvSpPr>
          <p:cNvPr id="25" name="Rectangle 24"/>
          <p:cNvSpPr/>
          <p:nvPr/>
        </p:nvSpPr>
        <p:spPr>
          <a:xfrm>
            <a:off x="7063992" y="4355749"/>
            <a:ext cx="6048156" cy="954107"/>
          </a:xfrm>
          <a:prstGeom prst="rect">
            <a:avLst/>
          </a:prstGeom>
        </p:spPr>
        <p:txBody>
          <a:bodyPr wrap="square">
            <a:spAutoFit/>
          </a:bodyPr>
          <a:lstStyle/>
          <a:p>
            <a:r>
              <a:rPr lang="en-US" sz="2800" dirty="0"/>
              <a:t>The sum of squares of the residuals, on the other hand, is observable.</a:t>
            </a:r>
          </a:p>
        </p:txBody>
      </p:sp>
      <p:pic>
        <p:nvPicPr>
          <p:cNvPr id="26" name="Picture 25"/>
          <p:cNvPicPr>
            <a:picLocks noChangeAspect="1"/>
          </p:cNvPicPr>
          <p:nvPr/>
        </p:nvPicPr>
        <p:blipFill>
          <a:blip r:embed="rId8"/>
          <a:stretch>
            <a:fillRect/>
          </a:stretch>
        </p:blipFill>
        <p:spPr>
          <a:xfrm>
            <a:off x="8009321" y="5368017"/>
            <a:ext cx="3654032" cy="1659400"/>
          </a:xfrm>
          <a:prstGeom prst="rect">
            <a:avLst/>
          </a:prstGeom>
        </p:spPr>
      </p:pic>
    </p:spTree>
    <p:extLst>
      <p:ext uri="{BB962C8B-B14F-4D97-AF65-F5344CB8AC3E}">
        <p14:creationId xmlns:p14="http://schemas.microsoft.com/office/powerpoint/2010/main" val="350174109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28501</TotalTime>
  <Words>1919</Words>
  <Application>Microsoft Office PowerPoint</Application>
  <PresentationFormat>Custom</PresentationFormat>
  <Paragraphs>183</Paragraphs>
  <Slides>30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30</vt:i4>
      </vt:variant>
    </vt:vector>
  </HeadingPairs>
  <TitlesOfParts>
    <vt:vector size="35" baseType="lpstr">
      <vt:lpstr>Arial</vt:lpstr>
      <vt:lpstr>Calibri</vt:lpstr>
      <vt:lpstr>Calibri Light</vt:lpstr>
      <vt:lpstr>Wingdings</vt:lpstr>
      <vt:lpstr>Office Theme</vt:lpstr>
      <vt:lpstr>Machine Learning  The Foundation</vt:lpstr>
      <vt:lpstr>Definition</vt:lpstr>
      <vt:lpstr>Applications</vt:lpstr>
      <vt:lpstr>Types</vt:lpstr>
      <vt:lpstr>Types</vt:lpstr>
      <vt:lpstr>Types</vt:lpstr>
      <vt:lpstr>Other (new) Types</vt:lpstr>
      <vt:lpstr>History</vt:lpstr>
      <vt:lpstr>Errors and Residuals</vt:lpstr>
      <vt:lpstr>Errors and Residuals</vt:lpstr>
      <vt:lpstr>Generalized Linear Models</vt:lpstr>
      <vt:lpstr>History</vt:lpstr>
      <vt:lpstr>The Game</vt:lpstr>
      <vt:lpstr>Relationship to Other Fields</vt:lpstr>
      <vt:lpstr>Relationship to Other Fields</vt:lpstr>
      <vt:lpstr>Computational Learning Theory (COLT)</vt:lpstr>
      <vt:lpstr>Computational Learning Theory (COLT)</vt:lpstr>
      <vt:lpstr>Underfitting vs Overfitting</vt:lpstr>
      <vt:lpstr>Underfitting vs Overfitting</vt:lpstr>
      <vt:lpstr>Bias Variance</vt:lpstr>
      <vt:lpstr>Underfitting vs Overfitting</vt:lpstr>
      <vt:lpstr>Bias Variance Algos</vt:lpstr>
      <vt:lpstr>Computational Learning Theory (COLT)</vt:lpstr>
      <vt:lpstr>Probably Approximately Correct Learning</vt:lpstr>
      <vt:lpstr>Probably Approximately Correct Learning</vt:lpstr>
      <vt:lpstr>VC Dimension</vt:lpstr>
      <vt:lpstr>VC Dimension</vt:lpstr>
      <vt:lpstr>VC Dimension</vt:lpstr>
      <vt:lpstr>Example of a Line Hypothesis Shattering 3 Points and Ovals Shattering 4 Points</vt:lpstr>
      <vt:lpstr>VC Dimension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Placement of Title</dc:title>
  <dc:creator>Microsoft Office User</dc:creator>
  <cp:lastModifiedBy>tmahmood</cp:lastModifiedBy>
  <cp:revision>223</cp:revision>
  <dcterms:created xsi:type="dcterms:W3CDTF">2018-07-24T09:57:59Z</dcterms:created>
  <dcterms:modified xsi:type="dcterms:W3CDTF">2021-02-22T15:50:06Z</dcterms:modified>
</cp:coreProperties>
</file>